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5" r:id="rId3"/>
    <p:sldId id="283" r:id="rId4"/>
    <p:sldId id="301" r:id="rId5"/>
    <p:sldId id="302" r:id="rId6"/>
    <p:sldId id="303" r:id="rId7"/>
    <p:sldId id="304" r:id="rId8"/>
    <p:sldId id="305" r:id="rId9"/>
    <p:sldId id="306" r:id="rId10"/>
    <p:sldId id="307" r:id="rId11"/>
    <p:sldId id="278" r:id="rId12"/>
    <p:sldId id="282" r:id="rId13"/>
    <p:sldId id="259" r:id="rId14"/>
    <p:sldId id="298" r:id="rId15"/>
    <p:sldId id="300" r:id="rId16"/>
    <p:sldId id="299" r:id="rId17"/>
    <p:sldId id="287" r:id="rId18"/>
    <p:sldId id="297" r:id="rId19"/>
    <p:sldId id="286" r:id="rId20"/>
    <p:sldId id="288" r:id="rId21"/>
    <p:sldId id="289" r:id="rId22"/>
    <p:sldId id="290" r:id="rId23"/>
    <p:sldId id="291" r:id="rId24"/>
    <p:sldId id="292" r:id="rId25"/>
    <p:sldId id="293" r:id="rId26"/>
    <p:sldId id="294" r:id="rId27"/>
    <p:sldId id="296" r:id="rId28"/>
  </p:sldIdLst>
  <p:sldSz cx="9144000" cy="6858000" type="screen4x3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>
        <p:scale>
          <a:sx n="50" d="100"/>
          <a:sy n="50" d="100"/>
        </p:scale>
        <p:origin x="924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7B2EE-7E35-4FFD-8154-501C60CFF3C9}" type="datetimeFigureOut">
              <a:rPr lang="en-GB" smtClean="0"/>
              <a:t>25/11/2020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FAF32-8A29-465F-ABBB-9B50C16EF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92342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7B2EE-7E35-4FFD-8154-501C60CFF3C9}" type="datetimeFigureOut">
              <a:rPr lang="en-GB" smtClean="0"/>
              <a:t>25/11/2020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FAF32-8A29-465F-ABBB-9B50C16EF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4092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7B2EE-7E35-4FFD-8154-501C60CFF3C9}" type="datetimeFigureOut">
              <a:rPr lang="en-GB" smtClean="0"/>
              <a:t>25/11/2020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FAF32-8A29-465F-ABBB-9B50C16EF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0551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7B2EE-7E35-4FFD-8154-501C60CFF3C9}" type="datetimeFigureOut">
              <a:rPr lang="en-GB" smtClean="0"/>
              <a:t>25/11/2020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FAF32-8A29-465F-ABBB-9B50C16EF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82420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7B2EE-7E35-4FFD-8154-501C60CFF3C9}" type="datetimeFigureOut">
              <a:rPr lang="en-GB" smtClean="0"/>
              <a:t>25/11/2020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FAF32-8A29-465F-ABBB-9B50C16EF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4486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7B2EE-7E35-4FFD-8154-501C60CFF3C9}" type="datetimeFigureOut">
              <a:rPr lang="en-GB" smtClean="0"/>
              <a:t>25/11/2020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FAF32-8A29-465F-ABBB-9B50C16EF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22259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7B2EE-7E35-4FFD-8154-501C60CFF3C9}" type="datetimeFigureOut">
              <a:rPr lang="en-GB" smtClean="0"/>
              <a:t>25/11/2020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FAF32-8A29-465F-ABBB-9B50C16EF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826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7B2EE-7E35-4FFD-8154-501C60CFF3C9}" type="datetimeFigureOut">
              <a:rPr lang="en-GB" smtClean="0"/>
              <a:t>25/11/2020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FAF32-8A29-465F-ABBB-9B50C16EF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15851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7B2EE-7E35-4FFD-8154-501C60CFF3C9}" type="datetimeFigureOut">
              <a:rPr lang="en-GB" smtClean="0"/>
              <a:t>25/11/2020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FAF32-8A29-465F-ABBB-9B50C16EF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68498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7B2EE-7E35-4FFD-8154-501C60CFF3C9}" type="datetimeFigureOut">
              <a:rPr lang="en-GB" smtClean="0"/>
              <a:t>25/11/2020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FAF32-8A29-465F-ABBB-9B50C16EF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9462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7B2EE-7E35-4FFD-8154-501C60CFF3C9}" type="datetimeFigureOut">
              <a:rPr lang="en-GB" smtClean="0"/>
              <a:t>25/11/2020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FAF32-8A29-465F-ABBB-9B50C16EF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0606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17B2EE-7E35-4FFD-8154-501C60CFF3C9}" type="datetimeFigureOut">
              <a:rPr lang="en-GB" smtClean="0"/>
              <a:t>25/11/2020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7FAF32-8A29-465F-ABBB-9B50C16EF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18654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An interesting pair of Simultaneous Equations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3570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092522" y="1844176"/>
                <a:ext cx="7366119" cy="3344826"/>
              </a:xfrm>
              <a:prstGeom prst="rect">
                <a:avLst/>
              </a:prstGeom>
              <a:noFill/>
              <a:ln w="28575"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GB" sz="2800" b="0" dirty="0"/>
                  <a:t>		</a:t>
                </a:r>
                <a:r>
                  <a:rPr lang="en-GB" sz="2800" dirty="0"/>
                  <a:t>   </a:t>
                </a:r>
                <a:r>
                  <a:rPr lang="en-GB" sz="2000" dirty="0"/>
                  <a:t>  </a:t>
                </a:r>
                <a:r>
                  <a:rPr lang="en-GB" sz="2800" dirty="0"/>
                  <a:t>  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/>
                      </a:rPr>
                      <m:t>𝑥</m:t>
                    </m:r>
                    <m:r>
                      <a:rPr lang="en-GB" sz="2800" b="0" i="1" smtClean="0">
                        <a:latin typeface="Cambria Math"/>
                      </a:rPr>
                      <m:t>+2</m:t>
                    </m:r>
                    <m:r>
                      <a:rPr lang="en-GB" sz="2800" b="0" i="1" smtClean="0">
                        <a:latin typeface="Cambria Math"/>
                      </a:rPr>
                      <m:t>𝑦</m:t>
                    </m:r>
                    <m:r>
                      <a:rPr lang="en-GB" sz="2800" b="0" i="1" smtClean="0">
                        <a:latin typeface="Cambria Math"/>
                      </a:rPr>
                      <m:t>=55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			</a:t>
                </a:r>
                <a:r>
                  <a:rPr lang="en-GB" dirty="0">
                    <a:latin typeface="Comic Sans MS" panose="030F0702030302020204" pitchFamily="66" charset="0"/>
                  </a:rPr>
                  <a:t>(1)</a:t>
                </a:r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sz="2800" dirty="0"/>
                  <a:t>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GB" sz="28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800" b="0" i="1" smtClean="0">
                        <a:latin typeface="Cambria Math"/>
                      </a:rPr>
                      <m:t>+18</m:t>
                    </m:r>
                    <m:r>
                      <a:rPr lang="en-GB" sz="2800" b="0" i="1" smtClean="0">
                        <a:latin typeface="Cambria Math"/>
                      </a:rPr>
                      <m:t>𝑥</m:t>
                    </m:r>
                    <m:r>
                      <a:rPr lang="en-GB" sz="2800" b="0" i="1" smtClean="0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en-GB" sz="28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800" b="0" i="1" smtClean="0">
                        <a:latin typeface="Cambria Math"/>
                      </a:rPr>
                      <m:t>+36</m:t>
                    </m:r>
                    <m:r>
                      <a:rPr lang="en-GB" sz="2800" b="0" i="1" smtClean="0">
                        <a:latin typeface="Cambria Math"/>
                      </a:rPr>
                      <m:t>𝑦</m:t>
                    </m:r>
                    <m:r>
                      <a:rPr lang="en-GB" sz="2800" b="0" i="1" smtClean="0">
                        <a:latin typeface="Cambria Math"/>
                      </a:rPr>
                      <m:t>=1615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		</a:t>
                </a:r>
                <a:r>
                  <a:rPr lang="en-GB" dirty="0">
                    <a:latin typeface="Comic Sans MS" panose="030F0702030302020204" pitchFamily="66" charset="0"/>
                  </a:rPr>
                  <a:t>(2)</a:t>
                </a: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sz="2800" dirty="0"/>
                  <a:t>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GB" sz="2800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800" i="1">
                        <a:latin typeface="Cambria Math"/>
                      </a:rPr>
                      <m:t>−18</m:t>
                    </m:r>
                    <m:r>
                      <a:rPr lang="en-GB" sz="2800" i="1">
                        <a:latin typeface="Cambria Math"/>
                      </a:rPr>
                      <m:t>𝑥</m:t>
                    </m:r>
                    <m:r>
                      <a:rPr lang="en-GB" sz="2800" i="1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i="1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en-GB" sz="2800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800" i="1">
                        <a:latin typeface="Cambria Math"/>
                      </a:rPr>
                      <m:t>−36</m:t>
                    </m:r>
                    <m:r>
                      <a:rPr lang="en-GB" sz="2800" i="1">
                        <a:latin typeface="Cambria Math"/>
                      </a:rPr>
                      <m:t>𝑦</m:t>
                    </m:r>
                    <m:r>
                      <a:rPr lang="en-GB" sz="2800" i="1">
                        <a:latin typeface="Cambria Math"/>
                      </a:rPr>
                      <m:t>=−365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		(3)</a:t>
                </a: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sz="2800" b="0" dirty="0"/>
                  <a:t>		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/>
                      </a:rPr>
                      <m:t>36</m:t>
                    </m:r>
                    <m:r>
                      <a:rPr lang="en-GB" sz="2800" i="1">
                        <a:latin typeface="Cambria Math"/>
                      </a:rPr>
                      <m:t>𝑥</m:t>
                    </m:r>
                    <m:r>
                      <a:rPr lang="en-GB" sz="2800" i="1">
                        <a:latin typeface="Cambria Math"/>
                      </a:rPr>
                      <m:t>+72</m:t>
                    </m:r>
                    <m:r>
                      <a:rPr lang="en-GB" sz="2800" i="1">
                        <a:latin typeface="Cambria Math"/>
                      </a:rPr>
                      <m:t>𝑦</m:t>
                    </m:r>
                    <m:r>
                      <a:rPr lang="en-GB" sz="2800" i="1">
                        <a:latin typeface="Cambria Math"/>
                      </a:rPr>
                      <m:t>=1980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		(2)-(3)</a:t>
                </a: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Or		        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/>
                      </a:rPr>
                      <m:t>𝑥</m:t>
                    </m:r>
                    <m:r>
                      <a:rPr lang="en-GB" sz="2800" i="1">
                        <a:latin typeface="Cambria Math"/>
                      </a:rPr>
                      <m:t>+2</m:t>
                    </m:r>
                    <m:r>
                      <a:rPr lang="en-GB" sz="2800" i="1">
                        <a:latin typeface="Cambria Math"/>
                      </a:rPr>
                      <m:t>𝑦</m:t>
                    </m:r>
                    <m:r>
                      <a:rPr lang="en-GB" sz="2800" i="1">
                        <a:latin typeface="Cambria Math"/>
                      </a:rPr>
                      <m:t>=55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			(1)</a:t>
                </a: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2522" y="1844176"/>
                <a:ext cx="7366119" cy="3344826"/>
              </a:xfrm>
              <a:prstGeom prst="rect">
                <a:avLst/>
              </a:prstGeom>
              <a:blipFill rotWithShape="1">
                <a:blip r:embed="rId2"/>
                <a:stretch>
                  <a:fillRect l="-662" b="-1460"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359148" y="1280064"/>
            <a:ext cx="80346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Finally, subtract equation (3) from equation (2).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59148" y="5608752"/>
            <a:ext cx="803468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Subtracting the equation of a circle from another which is overlapping it yields the equation of the common chord.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47689" y="373600"/>
            <a:ext cx="78486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An interesting pair of Simultaneous Equations</a:t>
            </a:r>
          </a:p>
        </p:txBody>
      </p:sp>
    </p:spTree>
    <p:extLst>
      <p:ext uri="{BB962C8B-B14F-4D97-AF65-F5344CB8AC3E}">
        <p14:creationId xmlns:p14="http://schemas.microsoft.com/office/powerpoint/2010/main" val="1939109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03917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omic Sans MS" panose="030F0702030302020204" pitchFamily="66" charset="0"/>
              </a:rPr>
              <a:t>Note to Teacher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340888"/>
                <a:ext cx="8229600" cy="5517112"/>
              </a:xfrm>
            </p:spPr>
            <p:txBody>
              <a:bodyPr>
                <a:normAutofit fontScale="92500" lnSpcReduction="20000"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The answers are all:</a:t>
                </a:r>
                <a:br>
                  <a:rPr lang="en-GB" sz="2400" dirty="0">
                    <a:latin typeface="Comic Sans MS" panose="030F0702030302020204" pitchFamily="66" charset="0"/>
                  </a:rPr>
                </a:br>
                <a:endParaRPr lang="en-GB" sz="2400" dirty="0">
                  <a:latin typeface="Comic Sans MS" panose="030F0702030302020204" pitchFamily="66" charset="0"/>
                </a:endParaRPr>
              </a:p>
              <a:p>
                <a:pPr marL="45720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100" i="1" dirty="0" smtClean="0">
                          <a:latin typeface="Cambria Math"/>
                        </a:rPr>
                        <m:t>𝑥</m:t>
                      </m:r>
                      <m:r>
                        <a:rPr lang="en-GB" sz="3100" i="1" dirty="0" smtClean="0">
                          <a:latin typeface="Cambria Math"/>
                        </a:rPr>
                        <m:t>=7, </m:t>
                      </m:r>
                      <m:r>
                        <a:rPr lang="en-GB" sz="3100" i="1" dirty="0" smtClean="0">
                          <a:latin typeface="Cambria Math"/>
                        </a:rPr>
                        <m:t>𝑦</m:t>
                      </m:r>
                      <m:r>
                        <a:rPr lang="en-GB" sz="3100" i="1" dirty="0" smtClean="0">
                          <a:latin typeface="Cambria Math"/>
                        </a:rPr>
                        <m:t>=24</m:t>
                      </m:r>
                    </m:oMath>
                  </m:oMathPara>
                </a14:m>
                <a:endParaRPr lang="en-GB" sz="3100" dirty="0">
                  <a:latin typeface="Comic Sans MS" panose="030F0702030302020204" pitchFamily="66" charset="0"/>
                </a:endParaRPr>
              </a:p>
              <a:p>
                <a:pPr marL="457200" lvl="1" indent="0">
                  <a:buNone/>
                </a:pPr>
                <a:endParaRPr lang="en-GB" sz="1700" dirty="0">
                  <a:latin typeface="Comic Sans MS" panose="030F0702030302020204" pitchFamily="66" charset="0"/>
                </a:endParaRPr>
              </a:p>
              <a:p>
                <a:pPr marL="45720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100" i="1" dirty="0" smtClean="0">
                          <a:latin typeface="Cambria Math"/>
                        </a:rPr>
                        <m:t>𝑥</m:t>
                      </m:r>
                      <m:r>
                        <a:rPr lang="en-GB" sz="3100" i="1" dirty="0" smtClean="0">
                          <a:latin typeface="Cambria Math"/>
                        </a:rPr>
                        <m:t>=20, </m:t>
                      </m:r>
                      <m:r>
                        <a:rPr lang="en-GB" sz="3100" i="1" dirty="0" smtClean="0">
                          <a:latin typeface="Cambria Math"/>
                        </a:rPr>
                        <m:t>𝑦</m:t>
                      </m:r>
                      <m:r>
                        <a:rPr lang="en-GB" sz="3100" i="1" dirty="0" smtClean="0">
                          <a:latin typeface="Cambria Math"/>
                        </a:rPr>
                        <m:t>=15</m:t>
                      </m:r>
                    </m:oMath>
                  </m:oMathPara>
                </a14:m>
                <a:br>
                  <a:rPr lang="en-GB" sz="2000" dirty="0">
                    <a:latin typeface="Comic Sans MS" panose="030F0702030302020204" pitchFamily="66" charset="0"/>
                  </a:rPr>
                </a:br>
                <a:endParaRPr lang="en-GB" sz="2000" dirty="0">
                  <a:latin typeface="Comic Sans MS" panose="030F0702030302020204" pitchFamily="66" charset="0"/>
                </a:endParaRPr>
              </a:p>
              <a:p>
                <a:pPr marL="457200" lvl="1" indent="0">
                  <a:buNone/>
                </a:pPr>
                <a:r>
                  <a:rPr lang="en-GB" sz="2000" dirty="0">
                    <a:latin typeface="Comic Sans MS" panose="030F0702030302020204" pitchFamily="66" charset="0"/>
                  </a:rPr>
                  <a:t>Each non-linear equation is that of a circle with centre lying on the perpendicular bisector and with the appropriate radius so that it passes through the given points.</a:t>
                </a:r>
                <a:br>
                  <a:rPr lang="en-GB" sz="2000" dirty="0">
                    <a:latin typeface="Comic Sans MS" panose="030F0702030302020204" pitchFamily="66" charset="0"/>
                  </a:rPr>
                </a:br>
                <a:endParaRPr lang="en-GB" sz="2000" dirty="0">
                  <a:latin typeface="Comic Sans MS" panose="030F0702030302020204" pitchFamily="66" charset="0"/>
                </a:endParaRPr>
              </a:p>
              <a:p>
                <a:pPr marL="457200" lvl="1" indent="0">
                  <a:buNone/>
                </a:pPr>
                <a:r>
                  <a:rPr lang="en-GB" sz="2000" dirty="0">
                    <a:latin typeface="Comic Sans MS" panose="030F0702030302020204" pitchFamily="66" charset="0"/>
                  </a:rPr>
                  <a:t>Move the sliders for  </a:t>
                </a:r>
                <a:r>
                  <a:rPr lang="en-GB" sz="2000" b="1" dirty="0">
                    <a:latin typeface="Comic Sans MS" panose="030F0702030302020204" pitchFamily="66" charset="0"/>
                  </a:rPr>
                  <a:t>a</a:t>
                </a:r>
                <a:r>
                  <a:rPr lang="en-GB" sz="2000" dirty="0">
                    <a:latin typeface="Comic Sans MS" panose="030F0702030302020204" pitchFamily="66" charset="0"/>
                  </a:rPr>
                  <a:t>  and  </a:t>
                </a:r>
                <a:r>
                  <a:rPr lang="en-GB" sz="2000" b="1" dirty="0">
                    <a:latin typeface="Comic Sans MS" panose="030F0702030302020204" pitchFamily="66" charset="0"/>
                  </a:rPr>
                  <a:t>c</a:t>
                </a:r>
                <a:r>
                  <a:rPr lang="en-GB" sz="2000" dirty="0">
                    <a:latin typeface="Comic Sans MS" panose="030F0702030302020204" pitchFamily="66" charset="0"/>
                  </a:rPr>
                  <a:t>  in the </a:t>
                </a:r>
                <a:r>
                  <a:rPr lang="en-GB" sz="2000" dirty="0" err="1">
                    <a:latin typeface="Comic Sans MS" panose="030F0702030302020204" pitchFamily="66" charset="0"/>
                  </a:rPr>
                  <a:t>Geogebra</a:t>
                </a:r>
                <a:r>
                  <a:rPr lang="en-GB" sz="2000" dirty="0">
                    <a:latin typeface="Comic Sans MS" panose="030F0702030302020204" pitchFamily="66" charset="0"/>
                  </a:rPr>
                  <a:t> file to obtain different circles.</a:t>
                </a:r>
                <a:br>
                  <a:rPr lang="en-GB" sz="2000" dirty="0">
                    <a:latin typeface="Comic Sans MS" panose="030F0702030302020204" pitchFamily="66" charset="0"/>
                  </a:rPr>
                </a:br>
                <a:endParaRPr lang="en-GB" sz="20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Can the students work out how all the answers are the same?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See also “Equal Tangents”  (SIC_51)</a:t>
                </a: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340888"/>
                <a:ext cx="8229600" cy="5517112"/>
              </a:xfrm>
              <a:blipFill>
                <a:blip r:embed="rId2"/>
                <a:stretch>
                  <a:fillRect l="-815" t="-1989" r="-74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17701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2444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59148" y="1498432"/>
            <a:ext cx="8034686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Solve the following simultaneous equations: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b="0" dirty="0">
              <a:latin typeface="Comic Sans MS" panose="030F0702030302020204" pitchFamily="66" charset="0"/>
            </a:endParaRPr>
          </a:p>
          <a:p>
            <a:r>
              <a:rPr lang="en-GB" sz="2800" b="0" dirty="0"/>
              <a:t>			</a:t>
            </a:r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and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Can you explain your results?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7689" y="482784"/>
            <a:ext cx="78486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An interesting pair of Simultaneous Equations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092522" y="4394080"/>
                <a:ext cx="6958956" cy="1384995"/>
              </a:xfrm>
              <a:prstGeom prst="rect">
                <a:avLst/>
              </a:prstGeom>
              <a:noFill/>
              <a:ln w="28575">
                <a:solidFill>
                  <a:schemeClr val="accent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n-GB" sz="2800" dirty="0"/>
                  <a:t>		   </a:t>
                </a:r>
                <a:r>
                  <a:rPr lang="en-GB" sz="2000" dirty="0"/>
                  <a:t>  </a:t>
                </a:r>
                <a:r>
                  <a:rPr lang="en-GB" sz="2800" dirty="0"/>
                  <a:t>  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/>
                      </a:rPr>
                      <m:t>𝑥</m:t>
                    </m:r>
                    <m:r>
                      <a:rPr lang="en-GB" sz="2800" i="1">
                        <a:latin typeface="Cambria Math"/>
                      </a:rPr>
                      <m:t>+2</m:t>
                    </m:r>
                    <m:r>
                      <a:rPr lang="en-GB" sz="2800" i="1">
                        <a:latin typeface="Cambria Math"/>
                      </a:rPr>
                      <m:t>𝑦</m:t>
                    </m:r>
                    <m:r>
                      <a:rPr lang="en-GB" sz="2800" i="1">
                        <a:latin typeface="Cambria Math"/>
                      </a:rPr>
                      <m:t>=55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			</a:t>
                </a:r>
                <a:r>
                  <a:rPr lang="en-GB" dirty="0">
                    <a:latin typeface="Comic Sans MS" panose="030F0702030302020204" pitchFamily="66" charset="0"/>
                  </a:rPr>
                  <a:t>(1)</a:t>
                </a: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/>
                  <a:t>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GB" sz="2800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800" b="0" i="1" smtClean="0">
                        <a:latin typeface="Cambria Math"/>
                      </a:rPr>
                      <m:t>−28</m:t>
                    </m:r>
                    <m:r>
                      <a:rPr lang="en-GB" sz="2800" i="1">
                        <a:latin typeface="Cambria Math"/>
                      </a:rPr>
                      <m:t>𝑥</m:t>
                    </m:r>
                    <m:r>
                      <a:rPr lang="en-GB" sz="2800" i="1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i="1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en-GB" sz="2800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800" i="1">
                        <a:latin typeface="Cambria Math"/>
                      </a:rPr>
                      <m:t>−</m:t>
                    </m:r>
                    <m:r>
                      <a:rPr lang="en-GB" sz="2800" b="0" i="1" smtClean="0">
                        <a:latin typeface="Cambria Math"/>
                      </a:rPr>
                      <m:t>56</m:t>
                    </m:r>
                    <m:r>
                      <a:rPr lang="en-GB" sz="2800" i="1">
                        <a:latin typeface="Cambria Math"/>
                      </a:rPr>
                      <m:t>𝑦</m:t>
                    </m:r>
                    <m:r>
                      <a:rPr lang="en-GB" sz="2800" i="1">
                        <a:latin typeface="Cambria Math"/>
                      </a:rPr>
                      <m:t>=−915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		</a:t>
                </a:r>
                <a:r>
                  <a:rPr lang="en-GB" dirty="0">
                    <a:latin typeface="Comic Sans MS" panose="030F0702030302020204" pitchFamily="66" charset="0"/>
                  </a:rPr>
                  <a:t>(3)</a:t>
                </a:r>
                <a:endParaRPr lang="en-GB" sz="28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2522" y="4394080"/>
                <a:ext cx="6958956" cy="1384995"/>
              </a:xfrm>
              <a:prstGeom prst="rect">
                <a:avLst/>
              </a:prstGeom>
              <a:blipFill rotWithShape="1">
                <a:blip r:embed="rId2"/>
                <a:stretch>
                  <a:fillRect b="-2586"/>
                </a:stretch>
              </a:blipFill>
              <a:ln w="28575"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092522" y="2267264"/>
                <a:ext cx="6958956" cy="1384995"/>
              </a:xfrm>
              <a:prstGeom prst="rect">
                <a:avLst/>
              </a:prstGeom>
              <a:noFill/>
              <a:ln w="28575">
                <a:solidFill>
                  <a:schemeClr val="accent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n-GB" sz="2800" b="0" dirty="0"/>
                  <a:t>		</a:t>
                </a:r>
                <a:r>
                  <a:rPr lang="en-GB" sz="2800" dirty="0"/>
                  <a:t>   </a:t>
                </a:r>
                <a:r>
                  <a:rPr lang="en-GB" sz="2000" dirty="0"/>
                  <a:t>  </a:t>
                </a:r>
                <a:r>
                  <a:rPr lang="en-GB" sz="2800" dirty="0"/>
                  <a:t>  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/>
                      </a:rPr>
                      <m:t>𝑥</m:t>
                    </m:r>
                    <m:r>
                      <a:rPr lang="en-GB" sz="2800" b="0" i="1" smtClean="0">
                        <a:latin typeface="Cambria Math"/>
                      </a:rPr>
                      <m:t>+2</m:t>
                    </m:r>
                    <m:r>
                      <a:rPr lang="en-GB" sz="2800" b="0" i="1" smtClean="0">
                        <a:latin typeface="Cambria Math"/>
                      </a:rPr>
                      <m:t>𝑦</m:t>
                    </m:r>
                    <m:r>
                      <a:rPr lang="en-GB" sz="2800" b="0" i="1" smtClean="0">
                        <a:latin typeface="Cambria Math"/>
                      </a:rPr>
                      <m:t>=55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			</a:t>
                </a:r>
                <a:r>
                  <a:rPr lang="en-GB" dirty="0">
                    <a:latin typeface="Comic Sans MS" panose="030F0702030302020204" pitchFamily="66" charset="0"/>
                  </a:rPr>
                  <a:t>(1)</a:t>
                </a:r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/>
                  <a:t>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GB" sz="28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800" b="0" i="1" smtClean="0">
                        <a:latin typeface="Cambria Math"/>
                      </a:rPr>
                      <m:t>+28</m:t>
                    </m:r>
                    <m:r>
                      <a:rPr lang="en-GB" sz="2800" b="0" i="1" smtClean="0">
                        <a:latin typeface="Cambria Math"/>
                      </a:rPr>
                      <m:t>𝑥</m:t>
                    </m:r>
                    <m:r>
                      <a:rPr lang="en-GB" sz="2800" b="0" i="1" smtClean="0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en-GB" sz="28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800" b="0" i="1" smtClean="0">
                        <a:latin typeface="Cambria Math"/>
                      </a:rPr>
                      <m:t>+56</m:t>
                    </m:r>
                    <m:r>
                      <a:rPr lang="en-GB" sz="2800" b="0" i="1" smtClean="0">
                        <a:latin typeface="Cambria Math"/>
                      </a:rPr>
                      <m:t>𝑦</m:t>
                    </m:r>
                    <m:r>
                      <a:rPr lang="en-GB" sz="2800" b="0" i="1" smtClean="0">
                        <a:latin typeface="Cambria Math"/>
                      </a:rPr>
                      <m:t>=2165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		</a:t>
                </a:r>
                <a:r>
                  <a:rPr lang="en-GB" dirty="0">
                    <a:latin typeface="Comic Sans MS" panose="030F0702030302020204" pitchFamily="66" charset="0"/>
                  </a:rPr>
                  <a:t>(2)</a:t>
                </a: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2522" y="2267264"/>
                <a:ext cx="6958956" cy="1384995"/>
              </a:xfrm>
              <a:prstGeom prst="rect">
                <a:avLst/>
              </a:prstGeom>
              <a:blipFill rotWithShape="1">
                <a:blip r:embed="rId3"/>
                <a:stretch>
                  <a:fillRect b="-2586"/>
                </a:stretch>
              </a:blipFill>
              <a:ln w="28575"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/>
          <p:cNvSpPr txBox="1"/>
          <p:nvPr/>
        </p:nvSpPr>
        <p:spPr>
          <a:xfrm>
            <a:off x="8120424" y="68235"/>
            <a:ext cx="9957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SIC_63</a:t>
            </a:r>
          </a:p>
        </p:txBody>
      </p:sp>
    </p:spTree>
    <p:extLst>
      <p:ext uri="{BB962C8B-B14F-4D97-AF65-F5344CB8AC3E}">
        <p14:creationId xmlns:p14="http://schemas.microsoft.com/office/powerpoint/2010/main" val="3841050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59148" y="1498432"/>
            <a:ext cx="8034686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Solve the following simultaneous equations: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b="0" dirty="0">
              <a:latin typeface="Comic Sans MS" panose="030F0702030302020204" pitchFamily="66" charset="0"/>
            </a:endParaRPr>
          </a:p>
          <a:p>
            <a:r>
              <a:rPr lang="en-GB" sz="2800" b="0" dirty="0"/>
              <a:t>			</a:t>
            </a:r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and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Can you explain your results?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7689" y="482784"/>
            <a:ext cx="78486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An interesting pair of Simultaneous Equations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092522" y="4394080"/>
                <a:ext cx="6958956" cy="1384995"/>
              </a:xfrm>
              <a:prstGeom prst="rect">
                <a:avLst/>
              </a:prstGeom>
              <a:noFill/>
              <a:ln w="28575">
                <a:solidFill>
                  <a:schemeClr val="accent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n-GB" sz="2800" dirty="0"/>
                  <a:t>		   </a:t>
                </a:r>
                <a:r>
                  <a:rPr lang="en-GB" sz="2000" dirty="0"/>
                  <a:t>  </a:t>
                </a:r>
                <a:r>
                  <a:rPr lang="en-GB" sz="2800" dirty="0"/>
                  <a:t>  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/>
                      </a:rPr>
                      <m:t>𝑥</m:t>
                    </m:r>
                    <m:r>
                      <a:rPr lang="en-GB" sz="2800" i="1">
                        <a:latin typeface="Cambria Math"/>
                      </a:rPr>
                      <m:t>+2</m:t>
                    </m:r>
                    <m:r>
                      <a:rPr lang="en-GB" sz="2800" i="1">
                        <a:latin typeface="Cambria Math"/>
                      </a:rPr>
                      <m:t>𝑦</m:t>
                    </m:r>
                    <m:r>
                      <a:rPr lang="en-GB" sz="2800" i="1">
                        <a:latin typeface="Cambria Math"/>
                      </a:rPr>
                      <m:t>=55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			</a:t>
                </a:r>
                <a:r>
                  <a:rPr lang="en-GB" dirty="0">
                    <a:latin typeface="Comic Sans MS" panose="030F0702030302020204" pitchFamily="66" charset="0"/>
                  </a:rPr>
                  <a:t>(1)</a:t>
                </a: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/>
                  <a:t>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GB" sz="2800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800" b="0" i="1" smtClean="0">
                        <a:latin typeface="Cambria Math"/>
                      </a:rPr>
                      <m:t>−26</m:t>
                    </m:r>
                    <m:r>
                      <a:rPr lang="en-GB" sz="2800" i="1">
                        <a:latin typeface="Cambria Math"/>
                      </a:rPr>
                      <m:t>𝑥</m:t>
                    </m:r>
                    <m:r>
                      <a:rPr lang="en-GB" sz="2800" i="1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i="1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en-GB" sz="2800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800" i="1">
                        <a:latin typeface="Cambria Math"/>
                      </a:rPr>
                      <m:t>−</m:t>
                    </m:r>
                    <m:r>
                      <a:rPr lang="en-GB" sz="2800" b="0" i="1" smtClean="0">
                        <a:latin typeface="Cambria Math"/>
                      </a:rPr>
                      <m:t>52</m:t>
                    </m:r>
                    <m:r>
                      <a:rPr lang="en-GB" sz="2800" i="1">
                        <a:latin typeface="Cambria Math"/>
                      </a:rPr>
                      <m:t>𝑦</m:t>
                    </m:r>
                    <m:r>
                      <a:rPr lang="en-GB" sz="2800" i="1">
                        <a:latin typeface="Cambria Math"/>
                      </a:rPr>
                      <m:t>=−805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		</a:t>
                </a:r>
                <a:r>
                  <a:rPr lang="en-GB" dirty="0">
                    <a:latin typeface="Comic Sans MS" panose="030F0702030302020204" pitchFamily="66" charset="0"/>
                  </a:rPr>
                  <a:t>(3)</a:t>
                </a:r>
                <a:endParaRPr lang="en-GB" sz="28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2522" y="4394080"/>
                <a:ext cx="6958956" cy="1384995"/>
              </a:xfrm>
              <a:prstGeom prst="rect">
                <a:avLst/>
              </a:prstGeom>
              <a:blipFill rotWithShape="1">
                <a:blip r:embed="rId2"/>
                <a:stretch>
                  <a:fillRect b="-2586"/>
                </a:stretch>
              </a:blipFill>
              <a:ln w="28575"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092522" y="2267264"/>
                <a:ext cx="6958956" cy="1384995"/>
              </a:xfrm>
              <a:prstGeom prst="rect">
                <a:avLst/>
              </a:prstGeom>
              <a:noFill/>
              <a:ln w="28575">
                <a:solidFill>
                  <a:schemeClr val="accent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n-GB" sz="2800" b="0" dirty="0"/>
                  <a:t>		</a:t>
                </a:r>
                <a:r>
                  <a:rPr lang="en-GB" sz="2800" dirty="0"/>
                  <a:t>   </a:t>
                </a:r>
                <a:r>
                  <a:rPr lang="en-GB" sz="2000" dirty="0"/>
                  <a:t>  </a:t>
                </a:r>
                <a:r>
                  <a:rPr lang="en-GB" sz="2800" dirty="0"/>
                  <a:t>  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/>
                      </a:rPr>
                      <m:t>𝑥</m:t>
                    </m:r>
                    <m:r>
                      <a:rPr lang="en-GB" sz="2800" b="0" i="1" smtClean="0">
                        <a:latin typeface="Cambria Math"/>
                      </a:rPr>
                      <m:t>+2</m:t>
                    </m:r>
                    <m:r>
                      <a:rPr lang="en-GB" sz="2800" b="0" i="1" smtClean="0">
                        <a:latin typeface="Cambria Math"/>
                      </a:rPr>
                      <m:t>𝑦</m:t>
                    </m:r>
                    <m:r>
                      <a:rPr lang="en-GB" sz="2800" b="0" i="1" smtClean="0">
                        <a:latin typeface="Cambria Math"/>
                      </a:rPr>
                      <m:t>=55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			</a:t>
                </a:r>
                <a:r>
                  <a:rPr lang="en-GB" dirty="0">
                    <a:latin typeface="Comic Sans MS" panose="030F0702030302020204" pitchFamily="66" charset="0"/>
                  </a:rPr>
                  <a:t>(1)</a:t>
                </a:r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/>
                  <a:t>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GB" sz="28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800" b="0" i="1" smtClean="0">
                        <a:latin typeface="Cambria Math"/>
                      </a:rPr>
                      <m:t>+26</m:t>
                    </m:r>
                    <m:r>
                      <a:rPr lang="en-GB" sz="2800" b="0" i="1" smtClean="0">
                        <a:latin typeface="Cambria Math"/>
                      </a:rPr>
                      <m:t>𝑥</m:t>
                    </m:r>
                    <m:r>
                      <a:rPr lang="en-GB" sz="2800" b="0" i="1" smtClean="0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en-GB" sz="28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800" b="0" i="1" smtClean="0">
                        <a:latin typeface="Cambria Math"/>
                      </a:rPr>
                      <m:t>+52</m:t>
                    </m:r>
                    <m:r>
                      <a:rPr lang="en-GB" sz="2800" b="0" i="1" smtClean="0">
                        <a:latin typeface="Cambria Math"/>
                      </a:rPr>
                      <m:t>𝑦</m:t>
                    </m:r>
                    <m:r>
                      <a:rPr lang="en-GB" sz="2800" b="0" i="1" smtClean="0">
                        <a:latin typeface="Cambria Math"/>
                      </a:rPr>
                      <m:t>=2055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		</a:t>
                </a:r>
                <a:r>
                  <a:rPr lang="en-GB" dirty="0">
                    <a:latin typeface="Comic Sans MS" panose="030F0702030302020204" pitchFamily="66" charset="0"/>
                  </a:rPr>
                  <a:t>(2)</a:t>
                </a: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2522" y="2267264"/>
                <a:ext cx="6958956" cy="1384995"/>
              </a:xfrm>
              <a:prstGeom prst="rect">
                <a:avLst/>
              </a:prstGeom>
              <a:blipFill rotWithShape="1">
                <a:blip r:embed="rId3"/>
                <a:stretch>
                  <a:fillRect b="-2586"/>
                </a:stretch>
              </a:blipFill>
              <a:ln w="28575"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/>
          <p:cNvSpPr txBox="1"/>
          <p:nvPr/>
        </p:nvSpPr>
        <p:spPr>
          <a:xfrm>
            <a:off x="8120424" y="68235"/>
            <a:ext cx="9957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SIC_63</a:t>
            </a:r>
          </a:p>
        </p:txBody>
      </p:sp>
    </p:spTree>
    <p:extLst>
      <p:ext uri="{BB962C8B-B14F-4D97-AF65-F5344CB8AC3E}">
        <p14:creationId xmlns:p14="http://schemas.microsoft.com/office/powerpoint/2010/main" val="3213126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59148" y="1498432"/>
            <a:ext cx="8034686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Solve the following simultaneous equations: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b="0" dirty="0">
              <a:latin typeface="Comic Sans MS" panose="030F0702030302020204" pitchFamily="66" charset="0"/>
            </a:endParaRPr>
          </a:p>
          <a:p>
            <a:r>
              <a:rPr lang="en-GB" sz="2800" b="0" dirty="0"/>
              <a:t>			</a:t>
            </a:r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and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Can you explain your results?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7689" y="482784"/>
            <a:ext cx="78486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An interesting pair of Simultaneous Equations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092522" y="4394080"/>
                <a:ext cx="6958956" cy="1384995"/>
              </a:xfrm>
              <a:prstGeom prst="rect">
                <a:avLst/>
              </a:prstGeom>
              <a:noFill/>
              <a:ln w="28575">
                <a:solidFill>
                  <a:schemeClr val="accent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n-GB" sz="2800" dirty="0"/>
                  <a:t>		   </a:t>
                </a:r>
                <a:r>
                  <a:rPr lang="en-GB" sz="2000" dirty="0"/>
                  <a:t>  </a:t>
                </a:r>
                <a:r>
                  <a:rPr lang="en-GB" sz="2800" dirty="0"/>
                  <a:t>  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/>
                      </a:rPr>
                      <m:t>𝑥</m:t>
                    </m:r>
                    <m:r>
                      <a:rPr lang="en-GB" sz="2800" i="1">
                        <a:latin typeface="Cambria Math"/>
                      </a:rPr>
                      <m:t>+2</m:t>
                    </m:r>
                    <m:r>
                      <a:rPr lang="en-GB" sz="2800" i="1">
                        <a:latin typeface="Cambria Math"/>
                      </a:rPr>
                      <m:t>𝑦</m:t>
                    </m:r>
                    <m:r>
                      <a:rPr lang="en-GB" sz="2800" i="1">
                        <a:latin typeface="Cambria Math"/>
                      </a:rPr>
                      <m:t>=55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			</a:t>
                </a:r>
                <a:r>
                  <a:rPr lang="en-GB" dirty="0">
                    <a:latin typeface="Comic Sans MS" panose="030F0702030302020204" pitchFamily="66" charset="0"/>
                  </a:rPr>
                  <a:t>(1)</a:t>
                </a: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/>
                  <a:t>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GB" sz="2800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800" b="0" i="1" smtClean="0">
                        <a:latin typeface="Cambria Math"/>
                      </a:rPr>
                      <m:t>−24</m:t>
                    </m:r>
                    <m:r>
                      <a:rPr lang="en-GB" sz="2800" i="1">
                        <a:latin typeface="Cambria Math"/>
                      </a:rPr>
                      <m:t>𝑥</m:t>
                    </m:r>
                    <m:r>
                      <a:rPr lang="en-GB" sz="2800" i="1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i="1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en-GB" sz="2800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800" i="1">
                        <a:latin typeface="Cambria Math"/>
                      </a:rPr>
                      <m:t>−</m:t>
                    </m:r>
                    <m:r>
                      <a:rPr lang="en-GB" sz="2800" b="0" i="1" smtClean="0">
                        <a:latin typeface="Cambria Math"/>
                      </a:rPr>
                      <m:t>48</m:t>
                    </m:r>
                    <m:r>
                      <a:rPr lang="en-GB" sz="2800" i="1">
                        <a:latin typeface="Cambria Math"/>
                      </a:rPr>
                      <m:t>𝑦</m:t>
                    </m:r>
                    <m:r>
                      <a:rPr lang="en-GB" sz="2800" i="1">
                        <a:latin typeface="Cambria Math"/>
                      </a:rPr>
                      <m:t>=−695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		</a:t>
                </a:r>
                <a:r>
                  <a:rPr lang="en-GB" dirty="0">
                    <a:latin typeface="Comic Sans MS" panose="030F0702030302020204" pitchFamily="66" charset="0"/>
                  </a:rPr>
                  <a:t>(3)</a:t>
                </a:r>
                <a:endParaRPr lang="en-GB" sz="28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2522" y="4394080"/>
                <a:ext cx="6958956" cy="1384995"/>
              </a:xfrm>
              <a:prstGeom prst="rect">
                <a:avLst/>
              </a:prstGeom>
              <a:blipFill rotWithShape="1">
                <a:blip r:embed="rId2"/>
                <a:stretch>
                  <a:fillRect b="-2586"/>
                </a:stretch>
              </a:blipFill>
              <a:ln w="28575"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092522" y="2267264"/>
                <a:ext cx="6958956" cy="1384995"/>
              </a:xfrm>
              <a:prstGeom prst="rect">
                <a:avLst/>
              </a:prstGeom>
              <a:noFill/>
              <a:ln w="28575">
                <a:solidFill>
                  <a:schemeClr val="accent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n-GB" sz="2800" b="0" dirty="0"/>
                  <a:t>		</a:t>
                </a:r>
                <a:r>
                  <a:rPr lang="en-GB" sz="2800" dirty="0"/>
                  <a:t>   </a:t>
                </a:r>
                <a:r>
                  <a:rPr lang="en-GB" sz="2000" dirty="0"/>
                  <a:t>  </a:t>
                </a:r>
                <a:r>
                  <a:rPr lang="en-GB" sz="2800" dirty="0"/>
                  <a:t>  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/>
                      </a:rPr>
                      <m:t>𝑥</m:t>
                    </m:r>
                    <m:r>
                      <a:rPr lang="en-GB" sz="2800" b="0" i="1" smtClean="0">
                        <a:latin typeface="Cambria Math"/>
                      </a:rPr>
                      <m:t>+2</m:t>
                    </m:r>
                    <m:r>
                      <a:rPr lang="en-GB" sz="2800" b="0" i="1" smtClean="0">
                        <a:latin typeface="Cambria Math"/>
                      </a:rPr>
                      <m:t>𝑦</m:t>
                    </m:r>
                    <m:r>
                      <a:rPr lang="en-GB" sz="2800" b="0" i="1" smtClean="0">
                        <a:latin typeface="Cambria Math"/>
                      </a:rPr>
                      <m:t>=55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			</a:t>
                </a:r>
                <a:r>
                  <a:rPr lang="en-GB" dirty="0">
                    <a:latin typeface="Comic Sans MS" panose="030F0702030302020204" pitchFamily="66" charset="0"/>
                  </a:rPr>
                  <a:t>(1)</a:t>
                </a:r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/>
                  <a:t>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GB" sz="28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800" b="0" i="1" smtClean="0">
                        <a:latin typeface="Cambria Math"/>
                      </a:rPr>
                      <m:t>+24</m:t>
                    </m:r>
                    <m:r>
                      <a:rPr lang="en-GB" sz="2800" b="0" i="1" smtClean="0">
                        <a:latin typeface="Cambria Math"/>
                      </a:rPr>
                      <m:t>𝑥</m:t>
                    </m:r>
                    <m:r>
                      <a:rPr lang="en-GB" sz="2800" b="0" i="1" smtClean="0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en-GB" sz="28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800" b="0" i="1" smtClean="0">
                        <a:latin typeface="Cambria Math"/>
                      </a:rPr>
                      <m:t>+48</m:t>
                    </m:r>
                    <m:r>
                      <a:rPr lang="en-GB" sz="2800" b="0" i="1" smtClean="0">
                        <a:latin typeface="Cambria Math"/>
                      </a:rPr>
                      <m:t>𝑦</m:t>
                    </m:r>
                    <m:r>
                      <a:rPr lang="en-GB" sz="2800" b="0" i="1" smtClean="0">
                        <a:latin typeface="Cambria Math"/>
                      </a:rPr>
                      <m:t>=1945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		</a:t>
                </a:r>
                <a:r>
                  <a:rPr lang="en-GB" dirty="0">
                    <a:latin typeface="Comic Sans MS" panose="030F0702030302020204" pitchFamily="66" charset="0"/>
                  </a:rPr>
                  <a:t>(2)</a:t>
                </a: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2522" y="2267264"/>
                <a:ext cx="6958956" cy="1384995"/>
              </a:xfrm>
              <a:prstGeom prst="rect">
                <a:avLst/>
              </a:prstGeom>
              <a:blipFill rotWithShape="1">
                <a:blip r:embed="rId3"/>
                <a:stretch>
                  <a:fillRect b="-2586"/>
                </a:stretch>
              </a:blipFill>
              <a:ln w="28575"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/>
          <p:cNvSpPr txBox="1"/>
          <p:nvPr/>
        </p:nvSpPr>
        <p:spPr>
          <a:xfrm>
            <a:off x="8120424" y="68235"/>
            <a:ext cx="9957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SIC_63</a:t>
            </a:r>
          </a:p>
        </p:txBody>
      </p:sp>
    </p:spTree>
    <p:extLst>
      <p:ext uri="{BB962C8B-B14F-4D97-AF65-F5344CB8AC3E}">
        <p14:creationId xmlns:p14="http://schemas.microsoft.com/office/powerpoint/2010/main" val="1821717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59148" y="1498432"/>
            <a:ext cx="8034686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Solve the following simultaneous equations: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b="0" dirty="0">
              <a:latin typeface="Comic Sans MS" panose="030F0702030302020204" pitchFamily="66" charset="0"/>
            </a:endParaRPr>
          </a:p>
          <a:p>
            <a:r>
              <a:rPr lang="en-GB" sz="2800" b="0" dirty="0"/>
              <a:t>			</a:t>
            </a:r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and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Can you explain your results?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7689" y="482784"/>
            <a:ext cx="78486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An interesting pair of Simultaneous Equations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092522" y="4394080"/>
                <a:ext cx="6958956" cy="1384995"/>
              </a:xfrm>
              <a:prstGeom prst="rect">
                <a:avLst/>
              </a:prstGeom>
              <a:noFill/>
              <a:ln w="28575">
                <a:solidFill>
                  <a:schemeClr val="accent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n-GB" sz="2800" dirty="0"/>
                  <a:t>		   </a:t>
                </a:r>
                <a:r>
                  <a:rPr lang="en-GB" sz="2000" dirty="0"/>
                  <a:t>  </a:t>
                </a:r>
                <a:r>
                  <a:rPr lang="en-GB" sz="2800" dirty="0"/>
                  <a:t>  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/>
                      </a:rPr>
                      <m:t>𝑥</m:t>
                    </m:r>
                    <m:r>
                      <a:rPr lang="en-GB" sz="2800" i="1">
                        <a:latin typeface="Cambria Math"/>
                      </a:rPr>
                      <m:t>+2</m:t>
                    </m:r>
                    <m:r>
                      <a:rPr lang="en-GB" sz="2800" i="1">
                        <a:latin typeface="Cambria Math"/>
                      </a:rPr>
                      <m:t>𝑦</m:t>
                    </m:r>
                    <m:r>
                      <a:rPr lang="en-GB" sz="2800" i="1">
                        <a:latin typeface="Cambria Math"/>
                      </a:rPr>
                      <m:t>=55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			</a:t>
                </a:r>
                <a:r>
                  <a:rPr lang="en-GB" dirty="0">
                    <a:latin typeface="Comic Sans MS" panose="030F0702030302020204" pitchFamily="66" charset="0"/>
                  </a:rPr>
                  <a:t>(1)</a:t>
                </a: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/>
                  <a:t>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GB" sz="2800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800" b="0" i="1" smtClean="0">
                        <a:latin typeface="Cambria Math"/>
                      </a:rPr>
                      <m:t>−22</m:t>
                    </m:r>
                    <m:r>
                      <a:rPr lang="en-GB" sz="2800" i="1">
                        <a:latin typeface="Cambria Math"/>
                      </a:rPr>
                      <m:t>𝑥</m:t>
                    </m:r>
                    <m:r>
                      <a:rPr lang="en-GB" sz="2800" i="1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i="1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en-GB" sz="2800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800" i="1">
                        <a:latin typeface="Cambria Math"/>
                      </a:rPr>
                      <m:t>−</m:t>
                    </m:r>
                    <m:r>
                      <a:rPr lang="en-GB" sz="2800" b="0" i="1" smtClean="0">
                        <a:latin typeface="Cambria Math"/>
                      </a:rPr>
                      <m:t>44</m:t>
                    </m:r>
                    <m:r>
                      <a:rPr lang="en-GB" sz="2800" i="1">
                        <a:latin typeface="Cambria Math"/>
                      </a:rPr>
                      <m:t>𝑦</m:t>
                    </m:r>
                    <m:r>
                      <a:rPr lang="en-GB" sz="2800" i="1">
                        <a:latin typeface="Cambria Math"/>
                      </a:rPr>
                      <m:t>=−585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		</a:t>
                </a:r>
                <a:r>
                  <a:rPr lang="en-GB" dirty="0">
                    <a:latin typeface="Comic Sans MS" panose="030F0702030302020204" pitchFamily="66" charset="0"/>
                  </a:rPr>
                  <a:t>(3)</a:t>
                </a:r>
                <a:endParaRPr lang="en-GB" sz="28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2522" y="4394080"/>
                <a:ext cx="6958956" cy="1384995"/>
              </a:xfrm>
              <a:prstGeom prst="rect">
                <a:avLst/>
              </a:prstGeom>
              <a:blipFill rotWithShape="1">
                <a:blip r:embed="rId2"/>
                <a:stretch>
                  <a:fillRect b="-2586"/>
                </a:stretch>
              </a:blipFill>
              <a:ln w="28575"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092522" y="2267264"/>
                <a:ext cx="6958956" cy="1384995"/>
              </a:xfrm>
              <a:prstGeom prst="rect">
                <a:avLst/>
              </a:prstGeom>
              <a:noFill/>
              <a:ln w="28575">
                <a:solidFill>
                  <a:schemeClr val="accent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n-GB" sz="2800" b="0" dirty="0"/>
                  <a:t>		</a:t>
                </a:r>
                <a:r>
                  <a:rPr lang="en-GB" sz="2800" dirty="0"/>
                  <a:t>   </a:t>
                </a:r>
                <a:r>
                  <a:rPr lang="en-GB" sz="2000" dirty="0"/>
                  <a:t>  </a:t>
                </a:r>
                <a:r>
                  <a:rPr lang="en-GB" sz="2800" dirty="0"/>
                  <a:t>  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/>
                      </a:rPr>
                      <m:t>𝑥</m:t>
                    </m:r>
                    <m:r>
                      <a:rPr lang="en-GB" sz="2800" b="0" i="1" smtClean="0">
                        <a:latin typeface="Cambria Math"/>
                      </a:rPr>
                      <m:t>+2</m:t>
                    </m:r>
                    <m:r>
                      <a:rPr lang="en-GB" sz="2800" b="0" i="1" smtClean="0">
                        <a:latin typeface="Cambria Math"/>
                      </a:rPr>
                      <m:t>𝑦</m:t>
                    </m:r>
                    <m:r>
                      <a:rPr lang="en-GB" sz="2800" b="0" i="1" smtClean="0">
                        <a:latin typeface="Cambria Math"/>
                      </a:rPr>
                      <m:t>=55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			</a:t>
                </a:r>
                <a:r>
                  <a:rPr lang="en-GB" dirty="0">
                    <a:latin typeface="Comic Sans MS" panose="030F0702030302020204" pitchFamily="66" charset="0"/>
                  </a:rPr>
                  <a:t>(1)</a:t>
                </a:r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/>
                  <a:t>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GB" sz="28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800" b="0" i="1" smtClean="0">
                        <a:latin typeface="Cambria Math"/>
                      </a:rPr>
                      <m:t>+22</m:t>
                    </m:r>
                    <m:r>
                      <a:rPr lang="en-GB" sz="2800" b="0" i="1" smtClean="0">
                        <a:latin typeface="Cambria Math"/>
                      </a:rPr>
                      <m:t>𝑥</m:t>
                    </m:r>
                    <m:r>
                      <a:rPr lang="en-GB" sz="2800" b="0" i="1" smtClean="0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en-GB" sz="28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800" b="0" i="1" smtClean="0">
                        <a:latin typeface="Cambria Math"/>
                      </a:rPr>
                      <m:t>+44</m:t>
                    </m:r>
                    <m:r>
                      <a:rPr lang="en-GB" sz="2800" b="0" i="1" smtClean="0">
                        <a:latin typeface="Cambria Math"/>
                      </a:rPr>
                      <m:t>𝑦</m:t>
                    </m:r>
                    <m:r>
                      <a:rPr lang="en-GB" sz="2800" b="0" i="1" smtClean="0">
                        <a:latin typeface="Cambria Math"/>
                      </a:rPr>
                      <m:t>=1835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		</a:t>
                </a:r>
                <a:r>
                  <a:rPr lang="en-GB" dirty="0">
                    <a:latin typeface="Comic Sans MS" panose="030F0702030302020204" pitchFamily="66" charset="0"/>
                  </a:rPr>
                  <a:t>(2)</a:t>
                </a: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2522" y="2267264"/>
                <a:ext cx="6958956" cy="1384995"/>
              </a:xfrm>
              <a:prstGeom prst="rect">
                <a:avLst/>
              </a:prstGeom>
              <a:blipFill rotWithShape="1">
                <a:blip r:embed="rId3"/>
                <a:stretch>
                  <a:fillRect b="-2586"/>
                </a:stretch>
              </a:blipFill>
              <a:ln w="28575"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/>
          <p:cNvSpPr txBox="1"/>
          <p:nvPr/>
        </p:nvSpPr>
        <p:spPr>
          <a:xfrm>
            <a:off x="8120424" y="68235"/>
            <a:ext cx="9957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SIC_63</a:t>
            </a:r>
          </a:p>
        </p:txBody>
      </p:sp>
    </p:spTree>
    <p:extLst>
      <p:ext uri="{BB962C8B-B14F-4D97-AF65-F5344CB8AC3E}">
        <p14:creationId xmlns:p14="http://schemas.microsoft.com/office/powerpoint/2010/main" val="2924932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59148" y="1498432"/>
            <a:ext cx="8034686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Solve the following simultaneous equations: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b="0" dirty="0">
              <a:latin typeface="Comic Sans MS" panose="030F0702030302020204" pitchFamily="66" charset="0"/>
            </a:endParaRPr>
          </a:p>
          <a:p>
            <a:r>
              <a:rPr lang="en-GB" sz="2800" b="0" dirty="0"/>
              <a:t>			</a:t>
            </a:r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and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Can you explain your results?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7689" y="482784"/>
            <a:ext cx="78486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An interesting pair of Simultaneous Equations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092522" y="4394080"/>
                <a:ext cx="6958956" cy="1384995"/>
              </a:xfrm>
              <a:prstGeom prst="rect">
                <a:avLst/>
              </a:prstGeom>
              <a:noFill/>
              <a:ln w="28575">
                <a:solidFill>
                  <a:schemeClr val="accent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n-GB" sz="2800" dirty="0"/>
                  <a:t>		   </a:t>
                </a:r>
                <a:r>
                  <a:rPr lang="en-GB" sz="2000" dirty="0"/>
                  <a:t>  </a:t>
                </a:r>
                <a:r>
                  <a:rPr lang="en-GB" sz="2800" dirty="0"/>
                  <a:t>  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/>
                      </a:rPr>
                      <m:t>𝑥</m:t>
                    </m:r>
                    <m:r>
                      <a:rPr lang="en-GB" sz="2800" i="1">
                        <a:latin typeface="Cambria Math"/>
                      </a:rPr>
                      <m:t>+2</m:t>
                    </m:r>
                    <m:r>
                      <a:rPr lang="en-GB" sz="2800" i="1">
                        <a:latin typeface="Cambria Math"/>
                      </a:rPr>
                      <m:t>𝑦</m:t>
                    </m:r>
                    <m:r>
                      <a:rPr lang="en-GB" sz="2800" i="1">
                        <a:latin typeface="Cambria Math"/>
                      </a:rPr>
                      <m:t>=55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			</a:t>
                </a:r>
                <a:r>
                  <a:rPr lang="en-GB" dirty="0">
                    <a:latin typeface="Comic Sans MS" panose="030F0702030302020204" pitchFamily="66" charset="0"/>
                  </a:rPr>
                  <a:t>(1)</a:t>
                </a: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/>
                  <a:t>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GB" sz="2800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800" b="0" i="1" smtClean="0">
                        <a:latin typeface="Cambria Math"/>
                      </a:rPr>
                      <m:t>−20</m:t>
                    </m:r>
                    <m:r>
                      <a:rPr lang="en-GB" sz="2800" i="1">
                        <a:latin typeface="Cambria Math"/>
                      </a:rPr>
                      <m:t>𝑥</m:t>
                    </m:r>
                    <m:r>
                      <a:rPr lang="en-GB" sz="2800" i="1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i="1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en-GB" sz="2800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800" i="1">
                        <a:latin typeface="Cambria Math"/>
                      </a:rPr>
                      <m:t>−</m:t>
                    </m:r>
                    <m:r>
                      <a:rPr lang="en-GB" sz="2800" b="0" i="1" smtClean="0">
                        <a:latin typeface="Cambria Math"/>
                      </a:rPr>
                      <m:t>40</m:t>
                    </m:r>
                    <m:r>
                      <a:rPr lang="en-GB" sz="2800" i="1">
                        <a:latin typeface="Cambria Math"/>
                      </a:rPr>
                      <m:t>𝑦</m:t>
                    </m:r>
                    <m:r>
                      <a:rPr lang="en-GB" sz="2800" i="1">
                        <a:latin typeface="Cambria Math"/>
                      </a:rPr>
                      <m:t>=−475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		</a:t>
                </a:r>
                <a:r>
                  <a:rPr lang="en-GB" dirty="0">
                    <a:latin typeface="Comic Sans MS" panose="030F0702030302020204" pitchFamily="66" charset="0"/>
                  </a:rPr>
                  <a:t>(3)</a:t>
                </a:r>
                <a:endParaRPr lang="en-GB" sz="28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2522" y="4394080"/>
                <a:ext cx="6958956" cy="1384995"/>
              </a:xfrm>
              <a:prstGeom prst="rect">
                <a:avLst/>
              </a:prstGeom>
              <a:blipFill rotWithShape="1">
                <a:blip r:embed="rId2"/>
                <a:stretch>
                  <a:fillRect b="-2586"/>
                </a:stretch>
              </a:blipFill>
              <a:ln w="28575"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092522" y="2267264"/>
                <a:ext cx="6958956" cy="1384995"/>
              </a:xfrm>
              <a:prstGeom prst="rect">
                <a:avLst/>
              </a:prstGeom>
              <a:noFill/>
              <a:ln w="28575">
                <a:solidFill>
                  <a:schemeClr val="accent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n-GB" sz="2800" b="0" dirty="0"/>
                  <a:t>		</a:t>
                </a:r>
                <a:r>
                  <a:rPr lang="en-GB" sz="2800" dirty="0"/>
                  <a:t>   </a:t>
                </a:r>
                <a:r>
                  <a:rPr lang="en-GB" sz="2000" dirty="0"/>
                  <a:t>  </a:t>
                </a:r>
                <a:r>
                  <a:rPr lang="en-GB" sz="2800" dirty="0"/>
                  <a:t>  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/>
                      </a:rPr>
                      <m:t>𝑥</m:t>
                    </m:r>
                    <m:r>
                      <a:rPr lang="en-GB" sz="2800" b="0" i="1" smtClean="0">
                        <a:latin typeface="Cambria Math"/>
                      </a:rPr>
                      <m:t>+2</m:t>
                    </m:r>
                    <m:r>
                      <a:rPr lang="en-GB" sz="2800" b="0" i="1" smtClean="0">
                        <a:latin typeface="Cambria Math"/>
                      </a:rPr>
                      <m:t>𝑦</m:t>
                    </m:r>
                    <m:r>
                      <a:rPr lang="en-GB" sz="2800" b="0" i="1" smtClean="0">
                        <a:latin typeface="Cambria Math"/>
                      </a:rPr>
                      <m:t>=55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			</a:t>
                </a:r>
                <a:r>
                  <a:rPr lang="en-GB" dirty="0">
                    <a:latin typeface="Comic Sans MS" panose="030F0702030302020204" pitchFamily="66" charset="0"/>
                  </a:rPr>
                  <a:t>(1)</a:t>
                </a:r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/>
                  <a:t>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GB" sz="28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800" b="0" i="1" smtClean="0">
                        <a:latin typeface="Cambria Math"/>
                      </a:rPr>
                      <m:t>+20</m:t>
                    </m:r>
                    <m:r>
                      <a:rPr lang="en-GB" sz="2800" b="0" i="1" smtClean="0">
                        <a:latin typeface="Cambria Math"/>
                      </a:rPr>
                      <m:t>𝑥</m:t>
                    </m:r>
                    <m:r>
                      <a:rPr lang="en-GB" sz="2800" b="0" i="1" smtClean="0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en-GB" sz="28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800" b="0" i="1" smtClean="0">
                        <a:latin typeface="Cambria Math"/>
                      </a:rPr>
                      <m:t>+40</m:t>
                    </m:r>
                    <m:r>
                      <a:rPr lang="en-GB" sz="2800" b="0" i="1" smtClean="0">
                        <a:latin typeface="Cambria Math"/>
                      </a:rPr>
                      <m:t>𝑦</m:t>
                    </m:r>
                    <m:r>
                      <a:rPr lang="en-GB" sz="2800" b="0" i="1" smtClean="0">
                        <a:latin typeface="Cambria Math"/>
                      </a:rPr>
                      <m:t>=1725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		</a:t>
                </a:r>
                <a:r>
                  <a:rPr lang="en-GB" dirty="0">
                    <a:latin typeface="Comic Sans MS" panose="030F0702030302020204" pitchFamily="66" charset="0"/>
                  </a:rPr>
                  <a:t>(2)</a:t>
                </a: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2522" y="2267264"/>
                <a:ext cx="6958956" cy="1384995"/>
              </a:xfrm>
              <a:prstGeom prst="rect">
                <a:avLst/>
              </a:prstGeom>
              <a:blipFill rotWithShape="1">
                <a:blip r:embed="rId3"/>
                <a:stretch>
                  <a:fillRect b="-2586"/>
                </a:stretch>
              </a:blipFill>
              <a:ln w="28575"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/>
          <p:cNvSpPr txBox="1"/>
          <p:nvPr/>
        </p:nvSpPr>
        <p:spPr>
          <a:xfrm>
            <a:off x="8120424" y="68235"/>
            <a:ext cx="9957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SIC_63</a:t>
            </a:r>
          </a:p>
        </p:txBody>
      </p:sp>
    </p:spTree>
    <p:extLst>
      <p:ext uri="{BB962C8B-B14F-4D97-AF65-F5344CB8AC3E}">
        <p14:creationId xmlns:p14="http://schemas.microsoft.com/office/powerpoint/2010/main" val="2611586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59148" y="1498432"/>
            <a:ext cx="8034686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Solve the following simultaneous equations: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b="0" dirty="0">
              <a:latin typeface="Comic Sans MS" panose="030F0702030302020204" pitchFamily="66" charset="0"/>
            </a:endParaRPr>
          </a:p>
          <a:p>
            <a:r>
              <a:rPr lang="en-GB" sz="2800" b="0" dirty="0"/>
              <a:t>			</a:t>
            </a:r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and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Can you explain your results?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7689" y="482784"/>
            <a:ext cx="78486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An interesting pair of Simultaneous Equations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092522" y="4394080"/>
                <a:ext cx="6958956" cy="1384995"/>
              </a:xfrm>
              <a:prstGeom prst="rect">
                <a:avLst/>
              </a:prstGeom>
              <a:noFill/>
              <a:ln w="28575">
                <a:solidFill>
                  <a:schemeClr val="accent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n-GB" sz="2800" dirty="0"/>
                  <a:t>		   </a:t>
                </a:r>
                <a:r>
                  <a:rPr lang="en-GB" sz="2000" dirty="0"/>
                  <a:t>  </a:t>
                </a:r>
                <a:r>
                  <a:rPr lang="en-GB" sz="2800" dirty="0"/>
                  <a:t>  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/>
                      </a:rPr>
                      <m:t>𝑥</m:t>
                    </m:r>
                    <m:r>
                      <a:rPr lang="en-GB" sz="2800" i="1">
                        <a:latin typeface="Cambria Math"/>
                      </a:rPr>
                      <m:t>+2</m:t>
                    </m:r>
                    <m:r>
                      <a:rPr lang="en-GB" sz="2800" i="1">
                        <a:latin typeface="Cambria Math"/>
                      </a:rPr>
                      <m:t>𝑦</m:t>
                    </m:r>
                    <m:r>
                      <a:rPr lang="en-GB" sz="2800" i="1">
                        <a:latin typeface="Cambria Math"/>
                      </a:rPr>
                      <m:t>=55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			</a:t>
                </a:r>
                <a:r>
                  <a:rPr lang="en-GB" dirty="0">
                    <a:latin typeface="Comic Sans MS" panose="030F0702030302020204" pitchFamily="66" charset="0"/>
                  </a:rPr>
                  <a:t>(1)</a:t>
                </a: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/>
                  <a:t>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GB" sz="2800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800" b="0" i="1" smtClean="0">
                        <a:latin typeface="Cambria Math"/>
                      </a:rPr>
                      <m:t>−</m:t>
                    </m:r>
                    <m:r>
                      <a:rPr lang="en-GB" sz="2800" i="1">
                        <a:latin typeface="Cambria Math"/>
                      </a:rPr>
                      <m:t>18</m:t>
                    </m:r>
                    <m:r>
                      <a:rPr lang="en-GB" sz="2800" i="1">
                        <a:latin typeface="Cambria Math"/>
                      </a:rPr>
                      <m:t>𝑥</m:t>
                    </m:r>
                    <m:r>
                      <a:rPr lang="en-GB" sz="2800" i="1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i="1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en-GB" sz="2800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800" i="1">
                        <a:latin typeface="Cambria Math"/>
                      </a:rPr>
                      <m:t>−36</m:t>
                    </m:r>
                    <m:r>
                      <a:rPr lang="en-GB" sz="2800" i="1">
                        <a:latin typeface="Cambria Math"/>
                      </a:rPr>
                      <m:t>𝑦</m:t>
                    </m:r>
                    <m:r>
                      <a:rPr lang="en-GB" sz="2800" i="1">
                        <a:latin typeface="Cambria Math"/>
                      </a:rPr>
                      <m:t>=−365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		</a:t>
                </a:r>
                <a:r>
                  <a:rPr lang="en-GB" dirty="0">
                    <a:latin typeface="Comic Sans MS" panose="030F0702030302020204" pitchFamily="66" charset="0"/>
                  </a:rPr>
                  <a:t>(3)</a:t>
                </a:r>
                <a:endParaRPr lang="en-GB" sz="28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2522" y="4394080"/>
                <a:ext cx="6958956" cy="1384995"/>
              </a:xfrm>
              <a:prstGeom prst="rect">
                <a:avLst/>
              </a:prstGeom>
              <a:blipFill rotWithShape="1">
                <a:blip r:embed="rId2"/>
                <a:stretch>
                  <a:fillRect b="-2586"/>
                </a:stretch>
              </a:blipFill>
              <a:ln w="28575"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092522" y="2267264"/>
                <a:ext cx="6958956" cy="1384995"/>
              </a:xfrm>
              <a:prstGeom prst="rect">
                <a:avLst/>
              </a:prstGeom>
              <a:noFill/>
              <a:ln w="28575">
                <a:solidFill>
                  <a:schemeClr val="accent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n-GB" sz="2800" b="0" dirty="0"/>
                  <a:t>		</a:t>
                </a:r>
                <a:r>
                  <a:rPr lang="en-GB" sz="2800" dirty="0"/>
                  <a:t>   </a:t>
                </a:r>
                <a:r>
                  <a:rPr lang="en-GB" sz="2000" dirty="0"/>
                  <a:t>  </a:t>
                </a:r>
                <a:r>
                  <a:rPr lang="en-GB" sz="2800" dirty="0"/>
                  <a:t>  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/>
                      </a:rPr>
                      <m:t>𝑥</m:t>
                    </m:r>
                    <m:r>
                      <a:rPr lang="en-GB" sz="2800" b="0" i="1" smtClean="0">
                        <a:latin typeface="Cambria Math"/>
                      </a:rPr>
                      <m:t>+2</m:t>
                    </m:r>
                    <m:r>
                      <a:rPr lang="en-GB" sz="2800" b="0" i="1" smtClean="0">
                        <a:latin typeface="Cambria Math"/>
                      </a:rPr>
                      <m:t>𝑦</m:t>
                    </m:r>
                    <m:r>
                      <a:rPr lang="en-GB" sz="2800" b="0" i="1" smtClean="0">
                        <a:latin typeface="Cambria Math"/>
                      </a:rPr>
                      <m:t>=55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			</a:t>
                </a:r>
                <a:r>
                  <a:rPr lang="en-GB" dirty="0">
                    <a:latin typeface="Comic Sans MS" panose="030F0702030302020204" pitchFamily="66" charset="0"/>
                  </a:rPr>
                  <a:t>(1)</a:t>
                </a:r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/>
                  <a:t>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GB" sz="28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800" b="0" i="1" smtClean="0">
                        <a:latin typeface="Cambria Math"/>
                      </a:rPr>
                      <m:t>+18</m:t>
                    </m:r>
                    <m:r>
                      <a:rPr lang="en-GB" sz="2800" b="0" i="1" smtClean="0">
                        <a:latin typeface="Cambria Math"/>
                      </a:rPr>
                      <m:t>𝑥</m:t>
                    </m:r>
                    <m:r>
                      <a:rPr lang="en-GB" sz="2800" b="0" i="1" smtClean="0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en-GB" sz="28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800" b="0" i="1" smtClean="0">
                        <a:latin typeface="Cambria Math"/>
                      </a:rPr>
                      <m:t>+36</m:t>
                    </m:r>
                    <m:r>
                      <a:rPr lang="en-GB" sz="2800" b="0" i="1" smtClean="0">
                        <a:latin typeface="Cambria Math"/>
                      </a:rPr>
                      <m:t>𝑦</m:t>
                    </m:r>
                    <m:r>
                      <a:rPr lang="en-GB" sz="2800" b="0" i="1" smtClean="0">
                        <a:latin typeface="Cambria Math"/>
                      </a:rPr>
                      <m:t>=1615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		</a:t>
                </a:r>
                <a:r>
                  <a:rPr lang="en-GB" dirty="0">
                    <a:latin typeface="Comic Sans MS" panose="030F0702030302020204" pitchFamily="66" charset="0"/>
                  </a:rPr>
                  <a:t>(2)</a:t>
                </a: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2522" y="2267264"/>
                <a:ext cx="6958956" cy="1384995"/>
              </a:xfrm>
              <a:prstGeom prst="rect">
                <a:avLst/>
              </a:prstGeom>
              <a:blipFill rotWithShape="1">
                <a:blip r:embed="rId3"/>
                <a:stretch>
                  <a:fillRect b="-2586"/>
                </a:stretch>
              </a:blipFill>
              <a:ln w="28575"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/>
          <p:cNvSpPr txBox="1"/>
          <p:nvPr/>
        </p:nvSpPr>
        <p:spPr>
          <a:xfrm>
            <a:off x="8120424" y="68235"/>
            <a:ext cx="9957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SIC_63</a:t>
            </a:r>
          </a:p>
        </p:txBody>
      </p:sp>
    </p:spTree>
    <p:extLst>
      <p:ext uri="{BB962C8B-B14F-4D97-AF65-F5344CB8AC3E}">
        <p14:creationId xmlns:p14="http://schemas.microsoft.com/office/powerpoint/2010/main" val="2842305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79CA862-9DE5-4027-BB43-CEA62AB87719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092522" y="4394080"/>
                <a:ext cx="6958956" cy="1384995"/>
              </a:xfrm>
              <a:prstGeom prst="rect">
                <a:avLst/>
              </a:prstGeom>
              <a:noFill/>
              <a:ln w="28575">
                <a:solidFill>
                  <a:schemeClr val="accent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n-GB" sz="2800" dirty="0"/>
                  <a:t>		   </a:t>
                </a:r>
                <a:r>
                  <a:rPr lang="en-GB" sz="2000" dirty="0"/>
                  <a:t>  </a:t>
                </a:r>
                <a:r>
                  <a:rPr lang="en-GB" sz="2800" dirty="0"/>
                  <a:t>  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/>
                      </a:rPr>
                      <m:t>𝑥</m:t>
                    </m:r>
                    <m:r>
                      <a:rPr lang="en-GB" sz="2800" i="1">
                        <a:latin typeface="Cambria Math"/>
                      </a:rPr>
                      <m:t>+2</m:t>
                    </m:r>
                    <m:r>
                      <a:rPr lang="en-GB" sz="2800" i="1">
                        <a:latin typeface="Cambria Math"/>
                      </a:rPr>
                      <m:t>𝑦</m:t>
                    </m:r>
                    <m:r>
                      <a:rPr lang="en-GB" sz="2800" i="1">
                        <a:latin typeface="Cambria Math"/>
                      </a:rPr>
                      <m:t>=55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			</a:t>
                </a:r>
                <a:r>
                  <a:rPr lang="en-GB" dirty="0">
                    <a:latin typeface="Comic Sans MS" panose="030F0702030302020204" pitchFamily="66" charset="0"/>
                  </a:rPr>
                  <a:t>(1)</a:t>
                </a: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/>
                  <a:t>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GB" sz="2800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800" b="0" i="1" smtClean="0">
                        <a:latin typeface="Cambria Math"/>
                      </a:rPr>
                      <m:t>−</m:t>
                    </m:r>
                    <m:r>
                      <a:rPr lang="en-GB" sz="2800" i="1">
                        <a:latin typeface="Cambria Math"/>
                      </a:rPr>
                      <m:t>18</m:t>
                    </m:r>
                    <m:r>
                      <a:rPr lang="en-GB" sz="2800" i="1">
                        <a:latin typeface="Cambria Math"/>
                      </a:rPr>
                      <m:t>𝑥</m:t>
                    </m:r>
                    <m:r>
                      <a:rPr lang="en-GB" sz="2800" i="1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i="1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en-GB" sz="2800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800" i="1">
                        <a:latin typeface="Cambria Math"/>
                      </a:rPr>
                      <m:t>−36</m:t>
                    </m:r>
                    <m:r>
                      <a:rPr lang="en-GB" sz="2800" i="1">
                        <a:latin typeface="Cambria Math"/>
                      </a:rPr>
                      <m:t>𝑦</m:t>
                    </m:r>
                    <m:r>
                      <a:rPr lang="en-GB" sz="2800" i="1">
                        <a:latin typeface="Cambria Math"/>
                      </a:rPr>
                      <m:t>=−365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		</a:t>
                </a:r>
                <a:r>
                  <a:rPr lang="en-GB" dirty="0">
                    <a:latin typeface="Comic Sans MS" panose="030F0702030302020204" pitchFamily="66" charset="0"/>
                  </a:rPr>
                  <a:t>(3)</a:t>
                </a:r>
                <a:endParaRPr lang="en-GB" sz="28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2522" y="4394080"/>
                <a:ext cx="6958956" cy="1384995"/>
              </a:xfrm>
              <a:prstGeom prst="rect">
                <a:avLst/>
              </a:prstGeom>
              <a:blipFill rotWithShape="1">
                <a:blip r:embed="rId2"/>
                <a:stretch>
                  <a:fillRect b="-2586"/>
                </a:stretch>
              </a:blipFill>
              <a:ln w="28575"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092522" y="2267264"/>
                <a:ext cx="6958956" cy="1384995"/>
              </a:xfrm>
              <a:prstGeom prst="rect">
                <a:avLst/>
              </a:prstGeom>
              <a:noFill/>
              <a:ln w="28575">
                <a:solidFill>
                  <a:schemeClr val="accent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n-GB" sz="2800" b="0" dirty="0"/>
                  <a:t>		</a:t>
                </a:r>
                <a:r>
                  <a:rPr lang="en-GB" sz="2800" dirty="0"/>
                  <a:t>   </a:t>
                </a:r>
                <a:r>
                  <a:rPr lang="en-GB" sz="2000" dirty="0"/>
                  <a:t>  </a:t>
                </a:r>
                <a:r>
                  <a:rPr lang="en-GB" sz="2800" dirty="0"/>
                  <a:t>  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/>
                      </a:rPr>
                      <m:t>𝑥</m:t>
                    </m:r>
                    <m:r>
                      <a:rPr lang="en-GB" sz="2800" b="0" i="1" smtClean="0">
                        <a:latin typeface="Cambria Math"/>
                      </a:rPr>
                      <m:t>+2</m:t>
                    </m:r>
                    <m:r>
                      <a:rPr lang="en-GB" sz="2800" b="0" i="1" smtClean="0">
                        <a:latin typeface="Cambria Math"/>
                      </a:rPr>
                      <m:t>𝑦</m:t>
                    </m:r>
                    <m:r>
                      <a:rPr lang="en-GB" sz="2800" b="0" i="1" smtClean="0">
                        <a:latin typeface="Cambria Math"/>
                      </a:rPr>
                      <m:t>=55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			</a:t>
                </a:r>
                <a:r>
                  <a:rPr lang="en-GB" dirty="0">
                    <a:latin typeface="Comic Sans MS" panose="030F0702030302020204" pitchFamily="66" charset="0"/>
                  </a:rPr>
                  <a:t>(1)</a:t>
                </a:r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/>
                  <a:t>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GB" sz="28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800" b="0" i="1" smtClean="0">
                        <a:latin typeface="Cambria Math"/>
                      </a:rPr>
                      <m:t>+18</m:t>
                    </m:r>
                    <m:r>
                      <a:rPr lang="en-GB" sz="2800" b="0" i="1" smtClean="0">
                        <a:latin typeface="Cambria Math"/>
                      </a:rPr>
                      <m:t>𝑥</m:t>
                    </m:r>
                    <m:r>
                      <a:rPr lang="en-GB" sz="2800" b="0" i="1" smtClean="0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en-GB" sz="28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800" b="0" i="1" smtClean="0">
                        <a:latin typeface="Cambria Math"/>
                      </a:rPr>
                      <m:t>+36</m:t>
                    </m:r>
                    <m:r>
                      <a:rPr lang="en-GB" sz="2800" b="0" i="1" smtClean="0">
                        <a:latin typeface="Cambria Math"/>
                      </a:rPr>
                      <m:t>𝑦</m:t>
                    </m:r>
                    <m:r>
                      <a:rPr lang="en-GB" sz="2800" b="0" i="1" smtClean="0">
                        <a:latin typeface="Cambria Math"/>
                      </a:rPr>
                      <m:t>=1615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		</a:t>
                </a:r>
                <a:r>
                  <a:rPr lang="en-GB" dirty="0">
                    <a:latin typeface="Comic Sans MS" panose="030F0702030302020204" pitchFamily="66" charset="0"/>
                  </a:rPr>
                  <a:t>(2)</a:t>
                </a: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2522" y="2267264"/>
                <a:ext cx="6958956" cy="1384995"/>
              </a:xfrm>
              <a:prstGeom prst="rect">
                <a:avLst/>
              </a:prstGeom>
              <a:blipFill rotWithShape="1">
                <a:blip r:embed="rId3"/>
                <a:stretch>
                  <a:fillRect b="-2586"/>
                </a:stretch>
              </a:blipFill>
              <a:ln w="28575"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359148" y="1498432"/>
            <a:ext cx="8034686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Solve the following simultaneous equations: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b="0" dirty="0">
              <a:latin typeface="Comic Sans MS" panose="030F0702030302020204" pitchFamily="66" charset="0"/>
            </a:endParaRPr>
          </a:p>
          <a:p>
            <a:r>
              <a:rPr lang="en-GB" sz="2800" b="0" dirty="0"/>
              <a:t>			</a:t>
            </a:r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and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Can you explain your results?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7689" y="373600"/>
            <a:ext cx="78486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An interesting pair of Simultaneous Equations</a:t>
            </a:r>
          </a:p>
        </p:txBody>
      </p:sp>
    </p:spTree>
    <p:extLst>
      <p:ext uri="{BB962C8B-B14F-4D97-AF65-F5344CB8AC3E}">
        <p14:creationId xmlns:p14="http://schemas.microsoft.com/office/powerpoint/2010/main" val="33870152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59148" y="1498432"/>
            <a:ext cx="8034686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Solve the following simultaneous equations: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b="0" dirty="0">
              <a:latin typeface="Comic Sans MS" panose="030F0702030302020204" pitchFamily="66" charset="0"/>
            </a:endParaRPr>
          </a:p>
          <a:p>
            <a:r>
              <a:rPr lang="en-GB" sz="2800" b="0" dirty="0"/>
              <a:t>			</a:t>
            </a:r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and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Can you explain your results?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7689" y="482784"/>
            <a:ext cx="78486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An interesting pair of Simultaneous Equations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092522" y="4394080"/>
                <a:ext cx="6958956" cy="1384995"/>
              </a:xfrm>
              <a:prstGeom prst="rect">
                <a:avLst/>
              </a:prstGeom>
              <a:noFill/>
              <a:ln w="28575">
                <a:solidFill>
                  <a:schemeClr val="accent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n-GB" sz="2800" dirty="0"/>
                  <a:t>		   </a:t>
                </a:r>
                <a:r>
                  <a:rPr lang="en-GB" sz="2000" dirty="0"/>
                  <a:t>  </a:t>
                </a:r>
                <a:r>
                  <a:rPr lang="en-GB" sz="2800" dirty="0"/>
                  <a:t>  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/>
                      </a:rPr>
                      <m:t>𝑥</m:t>
                    </m:r>
                    <m:r>
                      <a:rPr lang="en-GB" sz="2800" i="1">
                        <a:latin typeface="Cambria Math"/>
                      </a:rPr>
                      <m:t>+2</m:t>
                    </m:r>
                    <m:r>
                      <a:rPr lang="en-GB" sz="2800" i="1">
                        <a:latin typeface="Cambria Math"/>
                      </a:rPr>
                      <m:t>𝑦</m:t>
                    </m:r>
                    <m:r>
                      <a:rPr lang="en-GB" sz="2800" i="1">
                        <a:latin typeface="Cambria Math"/>
                      </a:rPr>
                      <m:t>=55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			</a:t>
                </a:r>
                <a:r>
                  <a:rPr lang="en-GB" dirty="0">
                    <a:latin typeface="Comic Sans MS" panose="030F0702030302020204" pitchFamily="66" charset="0"/>
                  </a:rPr>
                  <a:t>(1)</a:t>
                </a: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/>
                  <a:t>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GB" sz="2800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800" b="0" i="1" smtClean="0">
                        <a:latin typeface="Cambria Math"/>
                      </a:rPr>
                      <m:t>−</m:t>
                    </m:r>
                    <m:r>
                      <a:rPr lang="en-GB" sz="2800" i="1">
                        <a:latin typeface="Cambria Math"/>
                      </a:rPr>
                      <m:t>1</m:t>
                    </m:r>
                    <m:r>
                      <a:rPr lang="en-GB" sz="2800" b="0" i="1" smtClean="0">
                        <a:latin typeface="Cambria Math"/>
                      </a:rPr>
                      <m:t>6</m:t>
                    </m:r>
                    <m:r>
                      <a:rPr lang="en-GB" sz="2800" i="1">
                        <a:latin typeface="Cambria Math"/>
                      </a:rPr>
                      <m:t>𝑥</m:t>
                    </m:r>
                    <m:r>
                      <a:rPr lang="en-GB" sz="2800" i="1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i="1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en-GB" sz="2800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800" i="1">
                        <a:latin typeface="Cambria Math"/>
                      </a:rPr>
                      <m:t>−3</m:t>
                    </m:r>
                    <m:r>
                      <a:rPr lang="en-GB" sz="2800" b="0" i="1" smtClean="0">
                        <a:latin typeface="Cambria Math"/>
                      </a:rPr>
                      <m:t>2</m:t>
                    </m:r>
                    <m:r>
                      <a:rPr lang="en-GB" sz="2800" i="1">
                        <a:latin typeface="Cambria Math"/>
                      </a:rPr>
                      <m:t>𝑦</m:t>
                    </m:r>
                    <m:r>
                      <a:rPr lang="en-GB" sz="2800" i="1">
                        <a:latin typeface="Cambria Math"/>
                      </a:rPr>
                      <m:t>=−255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		</a:t>
                </a:r>
                <a:r>
                  <a:rPr lang="en-GB" dirty="0">
                    <a:latin typeface="Comic Sans MS" panose="030F0702030302020204" pitchFamily="66" charset="0"/>
                  </a:rPr>
                  <a:t>(3)</a:t>
                </a:r>
                <a:endParaRPr lang="en-GB" sz="28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2522" y="4394080"/>
                <a:ext cx="6958956" cy="1384995"/>
              </a:xfrm>
              <a:prstGeom prst="rect">
                <a:avLst/>
              </a:prstGeom>
              <a:blipFill rotWithShape="1">
                <a:blip r:embed="rId2"/>
                <a:stretch>
                  <a:fillRect b="-2586"/>
                </a:stretch>
              </a:blipFill>
              <a:ln w="28575"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092522" y="2267264"/>
                <a:ext cx="6958956" cy="1384995"/>
              </a:xfrm>
              <a:prstGeom prst="rect">
                <a:avLst/>
              </a:prstGeom>
              <a:noFill/>
              <a:ln w="28575">
                <a:solidFill>
                  <a:schemeClr val="accent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n-GB" sz="2800" b="0" dirty="0"/>
                  <a:t>		</a:t>
                </a:r>
                <a:r>
                  <a:rPr lang="en-GB" sz="2800" dirty="0"/>
                  <a:t>   </a:t>
                </a:r>
                <a:r>
                  <a:rPr lang="en-GB" sz="2000" dirty="0"/>
                  <a:t>  </a:t>
                </a:r>
                <a:r>
                  <a:rPr lang="en-GB" sz="2800" dirty="0"/>
                  <a:t>  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/>
                      </a:rPr>
                      <m:t>𝑥</m:t>
                    </m:r>
                    <m:r>
                      <a:rPr lang="en-GB" sz="2800" b="0" i="1" smtClean="0">
                        <a:latin typeface="Cambria Math"/>
                      </a:rPr>
                      <m:t>+2</m:t>
                    </m:r>
                    <m:r>
                      <a:rPr lang="en-GB" sz="2800" b="0" i="1" smtClean="0">
                        <a:latin typeface="Cambria Math"/>
                      </a:rPr>
                      <m:t>𝑦</m:t>
                    </m:r>
                    <m:r>
                      <a:rPr lang="en-GB" sz="2800" b="0" i="1" smtClean="0">
                        <a:latin typeface="Cambria Math"/>
                      </a:rPr>
                      <m:t>=55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			</a:t>
                </a:r>
                <a:r>
                  <a:rPr lang="en-GB" dirty="0">
                    <a:latin typeface="Comic Sans MS" panose="030F0702030302020204" pitchFamily="66" charset="0"/>
                  </a:rPr>
                  <a:t>(1)</a:t>
                </a:r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/>
                  <a:t>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GB" sz="28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800" b="0" i="1" smtClean="0">
                        <a:latin typeface="Cambria Math"/>
                      </a:rPr>
                      <m:t>+16</m:t>
                    </m:r>
                    <m:r>
                      <a:rPr lang="en-GB" sz="2800" b="0" i="1" smtClean="0">
                        <a:latin typeface="Cambria Math"/>
                      </a:rPr>
                      <m:t>𝑥</m:t>
                    </m:r>
                    <m:r>
                      <a:rPr lang="en-GB" sz="2800" b="0" i="1" smtClean="0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en-GB" sz="28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800" b="0" i="1" smtClean="0">
                        <a:latin typeface="Cambria Math"/>
                      </a:rPr>
                      <m:t>+32</m:t>
                    </m:r>
                    <m:r>
                      <a:rPr lang="en-GB" sz="2800" b="0" i="1" smtClean="0">
                        <a:latin typeface="Cambria Math"/>
                      </a:rPr>
                      <m:t>𝑦</m:t>
                    </m:r>
                    <m:r>
                      <a:rPr lang="en-GB" sz="2800" b="0" i="1" smtClean="0">
                        <a:latin typeface="Cambria Math"/>
                      </a:rPr>
                      <m:t>=1505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		</a:t>
                </a:r>
                <a:r>
                  <a:rPr lang="en-GB" dirty="0">
                    <a:latin typeface="Comic Sans MS" panose="030F0702030302020204" pitchFamily="66" charset="0"/>
                  </a:rPr>
                  <a:t>(2)</a:t>
                </a: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2522" y="2267264"/>
                <a:ext cx="6958956" cy="1384995"/>
              </a:xfrm>
              <a:prstGeom prst="rect">
                <a:avLst/>
              </a:prstGeom>
              <a:blipFill rotWithShape="1">
                <a:blip r:embed="rId3"/>
                <a:stretch>
                  <a:fillRect b="-2586"/>
                </a:stretch>
              </a:blipFill>
              <a:ln w="28575"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/>
          <p:cNvSpPr txBox="1"/>
          <p:nvPr/>
        </p:nvSpPr>
        <p:spPr>
          <a:xfrm>
            <a:off x="8120424" y="68235"/>
            <a:ext cx="9957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SIC_63</a:t>
            </a:r>
          </a:p>
        </p:txBody>
      </p:sp>
    </p:spTree>
    <p:extLst>
      <p:ext uri="{BB962C8B-B14F-4D97-AF65-F5344CB8AC3E}">
        <p14:creationId xmlns:p14="http://schemas.microsoft.com/office/powerpoint/2010/main" val="3561509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59148" y="1498432"/>
            <a:ext cx="8034686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Solve the following simultaneous equations: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b="0" dirty="0">
              <a:latin typeface="Comic Sans MS" panose="030F0702030302020204" pitchFamily="66" charset="0"/>
            </a:endParaRPr>
          </a:p>
          <a:p>
            <a:r>
              <a:rPr lang="en-GB" sz="2800" b="0" dirty="0"/>
              <a:t>			</a:t>
            </a:r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and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Can you explain your results?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7689" y="482784"/>
            <a:ext cx="78486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An interesting pair of Simultaneous Equations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092522" y="4394080"/>
                <a:ext cx="6958956" cy="1384995"/>
              </a:xfrm>
              <a:prstGeom prst="rect">
                <a:avLst/>
              </a:prstGeom>
              <a:noFill/>
              <a:ln w="28575">
                <a:solidFill>
                  <a:schemeClr val="accent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n-GB" sz="2800" dirty="0"/>
                  <a:t>		   </a:t>
                </a:r>
                <a:r>
                  <a:rPr lang="en-GB" sz="2000" dirty="0"/>
                  <a:t>  </a:t>
                </a:r>
                <a:r>
                  <a:rPr lang="en-GB" sz="2800" dirty="0"/>
                  <a:t>  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/>
                      </a:rPr>
                      <m:t>𝑥</m:t>
                    </m:r>
                    <m:r>
                      <a:rPr lang="en-GB" sz="2800" i="1">
                        <a:latin typeface="Cambria Math"/>
                      </a:rPr>
                      <m:t>+2</m:t>
                    </m:r>
                    <m:r>
                      <a:rPr lang="en-GB" sz="2800" i="1">
                        <a:latin typeface="Cambria Math"/>
                      </a:rPr>
                      <m:t>𝑦</m:t>
                    </m:r>
                    <m:r>
                      <a:rPr lang="en-GB" sz="2800" i="1">
                        <a:latin typeface="Cambria Math"/>
                      </a:rPr>
                      <m:t>=55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			</a:t>
                </a:r>
                <a:r>
                  <a:rPr lang="en-GB" dirty="0">
                    <a:latin typeface="Comic Sans MS" panose="030F0702030302020204" pitchFamily="66" charset="0"/>
                  </a:rPr>
                  <a:t>(1)</a:t>
                </a: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/>
                  <a:t>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GB" sz="2800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800" b="0" i="1" smtClean="0">
                        <a:latin typeface="Cambria Math"/>
                      </a:rPr>
                      <m:t>−</m:t>
                    </m:r>
                    <m:r>
                      <a:rPr lang="en-GB" sz="2800" i="1">
                        <a:latin typeface="Cambria Math"/>
                      </a:rPr>
                      <m:t>1</m:t>
                    </m:r>
                    <m:r>
                      <a:rPr lang="en-GB" sz="2800" b="0" i="1" smtClean="0">
                        <a:latin typeface="Cambria Math"/>
                      </a:rPr>
                      <m:t>4</m:t>
                    </m:r>
                    <m:r>
                      <a:rPr lang="en-GB" sz="2800" i="1">
                        <a:latin typeface="Cambria Math"/>
                      </a:rPr>
                      <m:t>𝑥</m:t>
                    </m:r>
                    <m:r>
                      <a:rPr lang="en-GB" sz="2800" i="1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i="1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en-GB" sz="2800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800" i="1">
                        <a:latin typeface="Cambria Math"/>
                      </a:rPr>
                      <m:t>−</m:t>
                    </m:r>
                    <m:r>
                      <a:rPr lang="en-GB" sz="2800" b="0" i="1" smtClean="0">
                        <a:latin typeface="Cambria Math"/>
                      </a:rPr>
                      <m:t>28</m:t>
                    </m:r>
                    <m:r>
                      <a:rPr lang="en-GB" sz="2800" i="1">
                        <a:latin typeface="Cambria Math"/>
                      </a:rPr>
                      <m:t>𝑦</m:t>
                    </m:r>
                    <m:r>
                      <a:rPr lang="en-GB" sz="2800" i="1">
                        <a:latin typeface="Cambria Math"/>
                      </a:rPr>
                      <m:t>=−145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		</a:t>
                </a:r>
                <a:r>
                  <a:rPr lang="en-GB" dirty="0">
                    <a:latin typeface="Comic Sans MS" panose="030F0702030302020204" pitchFamily="66" charset="0"/>
                  </a:rPr>
                  <a:t>(3)</a:t>
                </a:r>
                <a:endParaRPr lang="en-GB" sz="28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2522" y="4394080"/>
                <a:ext cx="6958956" cy="1384995"/>
              </a:xfrm>
              <a:prstGeom prst="rect">
                <a:avLst/>
              </a:prstGeom>
              <a:blipFill rotWithShape="1">
                <a:blip r:embed="rId2"/>
                <a:stretch>
                  <a:fillRect b="-2586"/>
                </a:stretch>
              </a:blipFill>
              <a:ln w="28575"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092522" y="2267264"/>
                <a:ext cx="6958956" cy="1384995"/>
              </a:xfrm>
              <a:prstGeom prst="rect">
                <a:avLst/>
              </a:prstGeom>
              <a:noFill/>
              <a:ln w="28575">
                <a:solidFill>
                  <a:schemeClr val="accent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n-GB" sz="2800" b="0" dirty="0"/>
                  <a:t>		</a:t>
                </a:r>
                <a:r>
                  <a:rPr lang="en-GB" sz="2800" dirty="0"/>
                  <a:t>   </a:t>
                </a:r>
                <a:r>
                  <a:rPr lang="en-GB" sz="2000" dirty="0"/>
                  <a:t>  </a:t>
                </a:r>
                <a:r>
                  <a:rPr lang="en-GB" sz="2800" dirty="0"/>
                  <a:t>  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/>
                      </a:rPr>
                      <m:t>𝑥</m:t>
                    </m:r>
                    <m:r>
                      <a:rPr lang="en-GB" sz="2800" b="0" i="1" smtClean="0">
                        <a:latin typeface="Cambria Math"/>
                      </a:rPr>
                      <m:t>+2</m:t>
                    </m:r>
                    <m:r>
                      <a:rPr lang="en-GB" sz="2800" b="0" i="1" smtClean="0">
                        <a:latin typeface="Cambria Math"/>
                      </a:rPr>
                      <m:t>𝑦</m:t>
                    </m:r>
                    <m:r>
                      <a:rPr lang="en-GB" sz="2800" b="0" i="1" smtClean="0">
                        <a:latin typeface="Cambria Math"/>
                      </a:rPr>
                      <m:t>=55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			</a:t>
                </a:r>
                <a:r>
                  <a:rPr lang="en-GB" dirty="0">
                    <a:latin typeface="Comic Sans MS" panose="030F0702030302020204" pitchFamily="66" charset="0"/>
                  </a:rPr>
                  <a:t>(1)</a:t>
                </a:r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/>
                  <a:t>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GB" sz="28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800" b="0" i="1" smtClean="0">
                        <a:latin typeface="Cambria Math"/>
                      </a:rPr>
                      <m:t>+14</m:t>
                    </m:r>
                    <m:r>
                      <a:rPr lang="en-GB" sz="2800" b="0" i="1" smtClean="0">
                        <a:latin typeface="Cambria Math"/>
                      </a:rPr>
                      <m:t>𝑥</m:t>
                    </m:r>
                    <m:r>
                      <a:rPr lang="en-GB" sz="2800" b="0" i="1" smtClean="0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en-GB" sz="28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800" b="0" i="1" smtClean="0">
                        <a:latin typeface="Cambria Math"/>
                      </a:rPr>
                      <m:t>+28</m:t>
                    </m:r>
                    <m:r>
                      <a:rPr lang="en-GB" sz="2800" b="0" i="1" smtClean="0">
                        <a:latin typeface="Cambria Math"/>
                      </a:rPr>
                      <m:t>𝑦</m:t>
                    </m:r>
                    <m:r>
                      <a:rPr lang="en-GB" sz="2800" b="0" i="1" smtClean="0">
                        <a:latin typeface="Cambria Math"/>
                      </a:rPr>
                      <m:t>=1395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		</a:t>
                </a:r>
                <a:r>
                  <a:rPr lang="en-GB" dirty="0">
                    <a:latin typeface="Comic Sans MS" panose="030F0702030302020204" pitchFamily="66" charset="0"/>
                  </a:rPr>
                  <a:t>(2)</a:t>
                </a: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2522" y="2267264"/>
                <a:ext cx="6958956" cy="1384995"/>
              </a:xfrm>
              <a:prstGeom prst="rect">
                <a:avLst/>
              </a:prstGeom>
              <a:blipFill rotWithShape="1">
                <a:blip r:embed="rId3"/>
                <a:stretch>
                  <a:fillRect b="-2586"/>
                </a:stretch>
              </a:blipFill>
              <a:ln w="28575"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/>
          <p:cNvSpPr txBox="1"/>
          <p:nvPr/>
        </p:nvSpPr>
        <p:spPr>
          <a:xfrm>
            <a:off x="8120424" y="68235"/>
            <a:ext cx="9957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SIC_63</a:t>
            </a:r>
          </a:p>
        </p:txBody>
      </p:sp>
    </p:spTree>
    <p:extLst>
      <p:ext uri="{BB962C8B-B14F-4D97-AF65-F5344CB8AC3E}">
        <p14:creationId xmlns:p14="http://schemas.microsoft.com/office/powerpoint/2010/main" val="844756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59148" y="1498432"/>
            <a:ext cx="8034686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Solve the following simultaneous equations: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b="0" dirty="0">
              <a:latin typeface="Comic Sans MS" panose="030F0702030302020204" pitchFamily="66" charset="0"/>
            </a:endParaRPr>
          </a:p>
          <a:p>
            <a:r>
              <a:rPr lang="en-GB" sz="2800" b="0" dirty="0"/>
              <a:t>			</a:t>
            </a:r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and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Can you explain your results?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7689" y="482784"/>
            <a:ext cx="78486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An interesting pair of Simultaneous Equations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092522" y="4394080"/>
                <a:ext cx="6958956" cy="1384995"/>
              </a:xfrm>
              <a:prstGeom prst="rect">
                <a:avLst/>
              </a:prstGeom>
              <a:noFill/>
              <a:ln w="28575">
                <a:solidFill>
                  <a:schemeClr val="accent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n-GB" sz="2800" dirty="0"/>
                  <a:t>		   </a:t>
                </a:r>
                <a:r>
                  <a:rPr lang="en-GB" sz="2000" dirty="0"/>
                  <a:t>  </a:t>
                </a:r>
                <a:r>
                  <a:rPr lang="en-GB" sz="2800" dirty="0"/>
                  <a:t>  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/>
                      </a:rPr>
                      <m:t>𝑥</m:t>
                    </m:r>
                    <m:r>
                      <a:rPr lang="en-GB" sz="2800" i="1">
                        <a:latin typeface="Cambria Math"/>
                      </a:rPr>
                      <m:t>+2</m:t>
                    </m:r>
                    <m:r>
                      <a:rPr lang="en-GB" sz="2800" i="1">
                        <a:latin typeface="Cambria Math"/>
                      </a:rPr>
                      <m:t>𝑦</m:t>
                    </m:r>
                    <m:r>
                      <a:rPr lang="en-GB" sz="2800" i="1">
                        <a:latin typeface="Cambria Math"/>
                      </a:rPr>
                      <m:t>=55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			</a:t>
                </a:r>
                <a:r>
                  <a:rPr lang="en-GB" dirty="0">
                    <a:latin typeface="Comic Sans MS" panose="030F0702030302020204" pitchFamily="66" charset="0"/>
                  </a:rPr>
                  <a:t>(1)</a:t>
                </a: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/>
                  <a:t>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GB" sz="2800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800" b="0" i="1" smtClean="0">
                        <a:latin typeface="Cambria Math"/>
                      </a:rPr>
                      <m:t>−</m:t>
                    </m:r>
                    <m:r>
                      <a:rPr lang="en-GB" sz="2800" i="1">
                        <a:latin typeface="Cambria Math"/>
                      </a:rPr>
                      <m:t>1</m:t>
                    </m:r>
                    <m:r>
                      <a:rPr lang="en-GB" sz="2800" b="0" i="1" smtClean="0">
                        <a:latin typeface="Cambria Math"/>
                      </a:rPr>
                      <m:t>2</m:t>
                    </m:r>
                    <m:r>
                      <a:rPr lang="en-GB" sz="2800" i="1">
                        <a:latin typeface="Cambria Math"/>
                      </a:rPr>
                      <m:t>𝑥</m:t>
                    </m:r>
                    <m:r>
                      <a:rPr lang="en-GB" sz="2800" i="1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i="1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en-GB" sz="2800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800" i="1">
                        <a:latin typeface="Cambria Math"/>
                      </a:rPr>
                      <m:t>−</m:t>
                    </m:r>
                    <m:r>
                      <a:rPr lang="en-GB" sz="2800" b="0" i="1" smtClean="0">
                        <a:latin typeface="Cambria Math"/>
                      </a:rPr>
                      <m:t>24</m:t>
                    </m:r>
                    <m:r>
                      <a:rPr lang="en-GB" sz="2800" i="1">
                        <a:latin typeface="Cambria Math"/>
                      </a:rPr>
                      <m:t>𝑦</m:t>
                    </m:r>
                    <m:r>
                      <a:rPr lang="en-GB" sz="2800" i="1">
                        <a:latin typeface="Cambria Math"/>
                      </a:rPr>
                      <m:t>=−35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		</a:t>
                </a:r>
                <a:r>
                  <a:rPr lang="en-GB" dirty="0">
                    <a:latin typeface="Comic Sans MS" panose="030F0702030302020204" pitchFamily="66" charset="0"/>
                  </a:rPr>
                  <a:t>(3)</a:t>
                </a:r>
                <a:endParaRPr lang="en-GB" sz="28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2522" y="4394080"/>
                <a:ext cx="6958956" cy="1384995"/>
              </a:xfrm>
              <a:prstGeom prst="rect">
                <a:avLst/>
              </a:prstGeom>
              <a:blipFill rotWithShape="1">
                <a:blip r:embed="rId2"/>
                <a:stretch>
                  <a:fillRect b="-2586"/>
                </a:stretch>
              </a:blipFill>
              <a:ln w="28575"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092522" y="2267264"/>
                <a:ext cx="6958956" cy="1384995"/>
              </a:xfrm>
              <a:prstGeom prst="rect">
                <a:avLst/>
              </a:prstGeom>
              <a:noFill/>
              <a:ln w="28575">
                <a:solidFill>
                  <a:schemeClr val="accent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n-GB" sz="2800" b="0" dirty="0"/>
                  <a:t>		</a:t>
                </a:r>
                <a:r>
                  <a:rPr lang="en-GB" sz="2800" dirty="0"/>
                  <a:t>   </a:t>
                </a:r>
                <a:r>
                  <a:rPr lang="en-GB" sz="2000" dirty="0"/>
                  <a:t>  </a:t>
                </a:r>
                <a:r>
                  <a:rPr lang="en-GB" sz="2800" dirty="0"/>
                  <a:t>  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/>
                      </a:rPr>
                      <m:t>𝑥</m:t>
                    </m:r>
                    <m:r>
                      <a:rPr lang="en-GB" sz="2800" b="0" i="1" smtClean="0">
                        <a:latin typeface="Cambria Math"/>
                      </a:rPr>
                      <m:t>+2</m:t>
                    </m:r>
                    <m:r>
                      <a:rPr lang="en-GB" sz="2800" b="0" i="1" smtClean="0">
                        <a:latin typeface="Cambria Math"/>
                      </a:rPr>
                      <m:t>𝑦</m:t>
                    </m:r>
                    <m:r>
                      <a:rPr lang="en-GB" sz="2800" b="0" i="1" smtClean="0">
                        <a:latin typeface="Cambria Math"/>
                      </a:rPr>
                      <m:t>=55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			</a:t>
                </a:r>
                <a:r>
                  <a:rPr lang="en-GB" dirty="0">
                    <a:latin typeface="Comic Sans MS" panose="030F0702030302020204" pitchFamily="66" charset="0"/>
                  </a:rPr>
                  <a:t>(1)</a:t>
                </a:r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/>
                  <a:t>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GB" sz="28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800" b="0" i="1" smtClean="0">
                        <a:latin typeface="Cambria Math"/>
                      </a:rPr>
                      <m:t>+12</m:t>
                    </m:r>
                    <m:r>
                      <a:rPr lang="en-GB" sz="2800" b="0" i="1" smtClean="0">
                        <a:latin typeface="Cambria Math"/>
                      </a:rPr>
                      <m:t>𝑥</m:t>
                    </m:r>
                    <m:r>
                      <a:rPr lang="en-GB" sz="2800" b="0" i="1" smtClean="0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en-GB" sz="28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800" b="0" i="1" smtClean="0">
                        <a:latin typeface="Cambria Math"/>
                      </a:rPr>
                      <m:t>+24</m:t>
                    </m:r>
                    <m:r>
                      <a:rPr lang="en-GB" sz="2800" b="0" i="1" smtClean="0">
                        <a:latin typeface="Cambria Math"/>
                      </a:rPr>
                      <m:t>𝑦</m:t>
                    </m:r>
                    <m:r>
                      <a:rPr lang="en-GB" sz="2800" b="0" i="1" smtClean="0">
                        <a:latin typeface="Cambria Math"/>
                      </a:rPr>
                      <m:t>=1285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		</a:t>
                </a:r>
                <a:r>
                  <a:rPr lang="en-GB" dirty="0">
                    <a:latin typeface="Comic Sans MS" panose="030F0702030302020204" pitchFamily="66" charset="0"/>
                  </a:rPr>
                  <a:t>(2)</a:t>
                </a: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2522" y="2267264"/>
                <a:ext cx="6958956" cy="1384995"/>
              </a:xfrm>
              <a:prstGeom prst="rect">
                <a:avLst/>
              </a:prstGeom>
              <a:blipFill rotWithShape="1">
                <a:blip r:embed="rId3"/>
                <a:stretch>
                  <a:fillRect b="-2586"/>
                </a:stretch>
              </a:blipFill>
              <a:ln w="28575"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/>
          <p:cNvSpPr txBox="1"/>
          <p:nvPr/>
        </p:nvSpPr>
        <p:spPr>
          <a:xfrm>
            <a:off x="8120424" y="68235"/>
            <a:ext cx="9957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SIC_63</a:t>
            </a:r>
          </a:p>
        </p:txBody>
      </p:sp>
    </p:spTree>
    <p:extLst>
      <p:ext uri="{BB962C8B-B14F-4D97-AF65-F5344CB8AC3E}">
        <p14:creationId xmlns:p14="http://schemas.microsoft.com/office/powerpoint/2010/main" val="1394663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59148" y="1498432"/>
            <a:ext cx="8034686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Solve the following simultaneous equations: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b="0" dirty="0">
              <a:latin typeface="Comic Sans MS" panose="030F0702030302020204" pitchFamily="66" charset="0"/>
            </a:endParaRPr>
          </a:p>
          <a:p>
            <a:r>
              <a:rPr lang="en-GB" sz="2800" b="0" dirty="0"/>
              <a:t>			</a:t>
            </a:r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and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Can you explain your results?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7689" y="482784"/>
            <a:ext cx="78486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An interesting pair of Simultaneous Equations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092522" y="4394080"/>
                <a:ext cx="6958956" cy="1384995"/>
              </a:xfrm>
              <a:prstGeom prst="rect">
                <a:avLst/>
              </a:prstGeom>
              <a:noFill/>
              <a:ln w="28575">
                <a:solidFill>
                  <a:schemeClr val="accent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n-GB" sz="2800" dirty="0"/>
                  <a:t>		   </a:t>
                </a:r>
                <a:r>
                  <a:rPr lang="en-GB" sz="2000" dirty="0"/>
                  <a:t>  </a:t>
                </a:r>
                <a:r>
                  <a:rPr lang="en-GB" sz="2800" dirty="0"/>
                  <a:t>  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/>
                      </a:rPr>
                      <m:t>𝑥</m:t>
                    </m:r>
                    <m:r>
                      <a:rPr lang="en-GB" sz="2800" i="1">
                        <a:latin typeface="Cambria Math"/>
                      </a:rPr>
                      <m:t>+2</m:t>
                    </m:r>
                    <m:r>
                      <a:rPr lang="en-GB" sz="2800" i="1">
                        <a:latin typeface="Cambria Math"/>
                      </a:rPr>
                      <m:t>𝑦</m:t>
                    </m:r>
                    <m:r>
                      <a:rPr lang="en-GB" sz="2800" i="1">
                        <a:latin typeface="Cambria Math"/>
                      </a:rPr>
                      <m:t>=55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			</a:t>
                </a:r>
                <a:r>
                  <a:rPr lang="en-GB" dirty="0">
                    <a:latin typeface="Comic Sans MS" panose="030F0702030302020204" pitchFamily="66" charset="0"/>
                  </a:rPr>
                  <a:t>(1)</a:t>
                </a: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/>
                  <a:t>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GB" sz="2800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800" b="0" i="1" smtClean="0">
                        <a:latin typeface="Cambria Math"/>
                      </a:rPr>
                      <m:t>−</m:t>
                    </m:r>
                    <m:r>
                      <a:rPr lang="en-GB" sz="2800" i="1">
                        <a:latin typeface="Cambria Math"/>
                      </a:rPr>
                      <m:t>1</m:t>
                    </m:r>
                    <m:r>
                      <a:rPr lang="en-GB" sz="2800" b="0" i="1" smtClean="0">
                        <a:latin typeface="Cambria Math"/>
                      </a:rPr>
                      <m:t>0</m:t>
                    </m:r>
                    <m:r>
                      <a:rPr lang="en-GB" sz="2800" i="1">
                        <a:latin typeface="Cambria Math"/>
                      </a:rPr>
                      <m:t>𝑥</m:t>
                    </m:r>
                    <m:r>
                      <a:rPr lang="en-GB" sz="2800" i="1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i="1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en-GB" sz="2800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800" i="1">
                        <a:latin typeface="Cambria Math"/>
                      </a:rPr>
                      <m:t>−</m:t>
                    </m:r>
                    <m:r>
                      <a:rPr lang="en-GB" sz="2800" b="0" i="1" smtClean="0">
                        <a:latin typeface="Cambria Math"/>
                      </a:rPr>
                      <m:t>20</m:t>
                    </m:r>
                    <m:r>
                      <a:rPr lang="en-GB" sz="2800" i="1">
                        <a:latin typeface="Cambria Math"/>
                      </a:rPr>
                      <m:t>𝑦</m:t>
                    </m:r>
                    <m:r>
                      <a:rPr lang="en-GB" sz="2800" i="1">
                        <a:latin typeface="Cambria Math"/>
                      </a:rPr>
                      <m:t>=75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			</a:t>
                </a:r>
                <a:r>
                  <a:rPr lang="en-GB" dirty="0">
                    <a:latin typeface="Comic Sans MS" panose="030F0702030302020204" pitchFamily="66" charset="0"/>
                  </a:rPr>
                  <a:t>(3)</a:t>
                </a:r>
                <a:endParaRPr lang="en-GB" sz="28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2522" y="4394080"/>
                <a:ext cx="6958956" cy="1384995"/>
              </a:xfrm>
              <a:prstGeom prst="rect">
                <a:avLst/>
              </a:prstGeom>
              <a:blipFill rotWithShape="1">
                <a:blip r:embed="rId2"/>
                <a:stretch>
                  <a:fillRect b="-2586"/>
                </a:stretch>
              </a:blipFill>
              <a:ln w="28575"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092522" y="2267264"/>
                <a:ext cx="6958956" cy="1384995"/>
              </a:xfrm>
              <a:prstGeom prst="rect">
                <a:avLst/>
              </a:prstGeom>
              <a:noFill/>
              <a:ln w="28575">
                <a:solidFill>
                  <a:schemeClr val="accent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n-GB" sz="2800" b="0" dirty="0"/>
                  <a:t>		</a:t>
                </a:r>
                <a:r>
                  <a:rPr lang="en-GB" sz="2800" dirty="0"/>
                  <a:t>   </a:t>
                </a:r>
                <a:r>
                  <a:rPr lang="en-GB" sz="2000" dirty="0"/>
                  <a:t>  </a:t>
                </a:r>
                <a:r>
                  <a:rPr lang="en-GB" sz="2800" dirty="0"/>
                  <a:t>  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/>
                      </a:rPr>
                      <m:t>𝑥</m:t>
                    </m:r>
                    <m:r>
                      <a:rPr lang="en-GB" sz="2800" b="0" i="1" smtClean="0">
                        <a:latin typeface="Cambria Math"/>
                      </a:rPr>
                      <m:t>+2</m:t>
                    </m:r>
                    <m:r>
                      <a:rPr lang="en-GB" sz="2800" b="0" i="1" smtClean="0">
                        <a:latin typeface="Cambria Math"/>
                      </a:rPr>
                      <m:t>𝑦</m:t>
                    </m:r>
                    <m:r>
                      <a:rPr lang="en-GB" sz="2800" b="0" i="1" smtClean="0">
                        <a:latin typeface="Cambria Math"/>
                      </a:rPr>
                      <m:t>=55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			</a:t>
                </a:r>
                <a:r>
                  <a:rPr lang="en-GB" dirty="0">
                    <a:latin typeface="Comic Sans MS" panose="030F0702030302020204" pitchFamily="66" charset="0"/>
                  </a:rPr>
                  <a:t>(1)</a:t>
                </a:r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/>
                  <a:t>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GB" sz="28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800" b="0" i="1" smtClean="0">
                        <a:latin typeface="Cambria Math"/>
                      </a:rPr>
                      <m:t>+10</m:t>
                    </m:r>
                    <m:r>
                      <a:rPr lang="en-GB" sz="2800" b="0" i="1" smtClean="0">
                        <a:latin typeface="Cambria Math"/>
                      </a:rPr>
                      <m:t>𝑥</m:t>
                    </m:r>
                    <m:r>
                      <a:rPr lang="en-GB" sz="2800" b="0" i="1" smtClean="0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en-GB" sz="28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800" b="0" i="1" smtClean="0">
                        <a:latin typeface="Cambria Math"/>
                      </a:rPr>
                      <m:t>+20</m:t>
                    </m:r>
                    <m:r>
                      <a:rPr lang="en-GB" sz="2800" b="0" i="1" smtClean="0">
                        <a:latin typeface="Cambria Math"/>
                      </a:rPr>
                      <m:t>𝑦</m:t>
                    </m:r>
                    <m:r>
                      <a:rPr lang="en-GB" sz="2800" b="0" i="1" smtClean="0">
                        <a:latin typeface="Cambria Math"/>
                      </a:rPr>
                      <m:t>=1175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		</a:t>
                </a:r>
                <a:r>
                  <a:rPr lang="en-GB" dirty="0">
                    <a:latin typeface="Comic Sans MS" panose="030F0702030302020204" pitchFamily="66" charset="0"/>
                  </a:rPr>
                  <a:t>(2)</a:t>
                </a: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2522" y="2267264"/>
                <a:ext cx="6958956" cy="1384995"/>
              </a:xfrm>
              <a:prstGeom prst="rect">
                <a:avLst/>
              </a:prstGeom>
              <a:blipFill rotWithShape="1">
                <a:blip r:embed="rId3"/>
                <a:stretch>
                  <a:fillRect b="-2586"/>
                </a:stretch>
              </a:blipFill>
              <a:ln w="28575"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/>
          <p:cNvSpPr txBox="1"/>
          <p:nvPr/>
        </p:nvSpPr>
        <p:spPr>
          <a:xfrm>
            <a:off x="8120424" y="68235"/>
            <a:ext cx="9957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SIC_63</a:t>
            </a:r>
          </a:p>
        </p:txBody>
      </p:sp>
    </p:spTree>
    <p:extLst>
      <p:ext uri="{BB962C8B-B14F-4D97-AF65-F5344CB8AC3E}">
        <p14:creationId xmlns:p14="http://schemas.microsoft.com/office/powerpoint/2010/main" val="1778327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59148" y="1498432"/>
            <a:ext cx="8034686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Solve the following simultaneous equations: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b="0" dirty="0">
              <a:latin typeface="Comic Sans MS" panose="030F0702030302020204" pitchFamily="66" charset="0"/>
            </a:endParaRPr>
          </a:p>
          <a:p>
            <a:r>
              <a:rPr lang="en-GB" sz="2800" b="0" dirty="0"/>
              <a:t>			</a:t>
            </a:r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and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Can you explain your results?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7689" y="482784"/>
            <a:ext cx="78486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An interesting pair of Simultaneous Equations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092522" y="4394080"/>
                <a:ext cx="6958956" cy="1384995"/>
              </a:xfrm>
              <a:prstGeom prst="rect">
                <a:avLst/>
              </a:prstGeom>
              <a:noFill/>
              <a:ln w="28575">
                <a:solidFill>
                  <a:schemeClr val="accent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n-GB" sz="2800" dirty="0"/>
                  <a:t>		   </a:t>
                </a:r>
                <a:r>
                  <a:rPr lang="en-GB" sz="2000" dirty="0"/>
                  <a:t>  </a:t>
                </a:r>
                <a:r>
                  <a:rPr lang="en-GB" sz="2800" dirty="0"/>
                  <a:t>  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/>
                      </a:rPr>
                      <m:t>𝑥</m:t>
                    </m:r>
                    <m:r>
                      <a:rPr lang="en-GB" sz="2800" i="1">
                        <a:latin typeface="Cambria Math"/>
                      </a:rPr>
                      <m:t>+2</m:t>
                    </m:r>
                    <m:r>
                      <a:rPr lang="en-GB" sz="2800" i="1">
                        <a:latin typeface="Cambria Math"/>
                      </a:rPr>
                      <m:t>𝑦</m:t>
                    </m:r>
                    <m:r>
                      <a:rPr lang="en-GB" sz="2800" i="1">
                        <a:latin typeface="Cambria Math"/>
                      </a:rPr>
                      <m:t>=55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			</a:t>
                </a:r>
                <a:r>
                  <a:rPr lang="en-GB" dirty="0">
                    <a:latin typeface="Comic Sans MS" panose="030F0702030302020204" pitchFamily="66" charset="0"/>
                  </a:rPr>
                  <a:t>(1)</a:t>
                </a: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/>
                  <a:t>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GB" sz="2800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800" b="0" i="1" smtClean="0">
                        <a:latin typeface="Cambria Math"/>
                      </a:rPr>
                      <m:t>−</m:t>
                    </m:r>
                    <m:r>
                      <a:rPr lang="en-GB" sz="2800" i="1">
                        <a:latin typeface="Cambria Math"/>
                      </a:rPr>
                      <m:t>8</m:t>
                    </m:r>
                    <m:r>
                      <a:rPr lang="en-GB" sz="2800" i="1">
                        <a:latin typeface="Cambria Math"/>
                      </a:rPr>
                      <m:t>𝑥</m:t>
                    </m:r>
                    <m:r>
                      <a:rPr lang="en-GB" sz="2800" i="1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i="1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en-GB" sz="2800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800" i="1">
                        <a:latin typeface="Cambria Math"/>
                      </a:rPr>
                      <m:t>−</m:t>
                    </m:r>
                    <m:r>
                      <a:rPr lang="en-GB" sz="2800" b="0" i="1" smtClean="0">
                        <a:latin typeface="Cambria Math"/>
                      </a:rPr>
                      <m:t>1</m:t>
                    </m:r>
                    <m:r>
                      <a:rPr lang="en-GB" sz="2800" i="1">
                        <a:latin typeface="Cambria Math"/>
                      </a:rPr>
                      <m:t>6</m:t>
                    </m:r>
                    <m:r>
                      <a:rPr lang="en-GB" sz="2800" i="1">
                        <a:latin typeface="Cambria Math"/>
                      </a:rPr>
                      <m:t>𝑦</m:t>
                    </m:r>
                    <m:r>
                      <a:rPr lang="en-GB" sz="2800" i="1">
                        <a:latin typeface="Cambria Math"/>
                      </a:rPr>
                      <m:t>=185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			</a:t>
                </a:r>
                <a:r>
                  <a:rPr lang="en-GB" dirty="0">
                    <a:latin typeface="Comic Sans MS" panose="030F0702030302020204" pitchFamily="66" charset="0"/>
                  </a:rPr>
                  <a:t>(3)</a:t>
                </a:r>
                <a:endParaRPr lang="en-GB" sz="28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2522" y="4394080"/>
                <a:ext cx="6958956" cy="1384995"/>
              </a:xfrm>
              <a:prstGeom prst="rect">
                <a:avLst/>
              </a:prstGeom>
              <a:blipFill rotWithShape="1">
                <a:blip r:embed="rId2"/>
                <a:stretch>
                  <a:fillRect b="-2586"/>
                </a:stretch>
              </a:blipFill>
              <a:ln w="28575"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092522" y="2267264"/>
                <a:ext cx="6958956" cy="1384995"/>
              </a:xfrm>
              <a:prstGeom prst="rect">
                <a:avLst/>
              </a:prstGeom>
              <a:noFill/>
              <a:ln w="28575">
                <a:solidFill>
                  <a:schemeClr val="accent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n-GB" sz="2800" b="0" dirty="0"/>
                  <a:t>		</a:t>
                </a:r>
                <a:r>
                  <a:rPr lang="en-GB" sz="2800" dirty="0"/>
                  <a:t>   </a:t>
                </a:r>
                <a:r>
                  <a:rPr lang="en-GB" sz="2000" dirty="0"/>
                  <a:t>  </a:t>
                </a:r>
                <a:r>
                  <a:rPr lang="en-GB" sz="2800" dirty="0"/>
                  <a:t>  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/>
                      </a:rPr>
                      <m:t>𝑥</m:t>
                    </m:r>
                    <m:r>
                      <a:rPr lang="en-GB" sz="2800" b="0" i="1" smtClean="0">
                        <a:latin typeface="Cambria Math"/>
                      </a:rPr>
                      <m:t>+2</m:t>
                    </m:r>
                    <m:r>
                      <a:rPr lang="en-GB" sz="2800" b="0" i="1" smtClean="0">
                        <a:latin typeface="Cambria Math"/>
                      </a:rPr>
                      <m:t>𝑦</m:t>
                    </m:r>
                    <m:r>
                      <a:rPr lang="en-GB" sz="2800" b="0" i="1" smtClean="0">
                        <a:latin typeface="Cambria Math"/>
                      </a:rPr>
                      <m:t>=55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			</a:t>
                </a:r>
                <a:r>
                  <a:rPr lang="en-GB" dirty="0">
                    <a:latin typeface="Comic Sans MS" panose="030F0702030302020204" pitchFamily="66" charset="0"/>
                  </a:rPr>
                  <a:t>(1)</a:t>
                </a:r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/>
                  <a:t>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GB" sz="28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800" b="0" i="1" smtClean="0">
                        <a:latin typeface="Cambria Math"/>
                      </a:rPr>
                      <m:t>+8</m:t>
                    </m:r>
                    <m:r>
                      <a:rPr lang="en-GB" sz="2800" b="0" i="1" smtClean="0">
                        <a:latin typeface="Cambria Math"/>
                      </a:rPr>
                      <m:t>𝑥</m:t>
                    </m:r>
                    <m:r>
                      <a:rPr lang="en-GB" sz="2800" b="0" i="1" smtClean="0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en-GB" sz="28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800" b="0" i="1" smtClean="0">
                        <a:latin typeface="Cambria Math"/>
                      </a:rPr>
                      <m:t>+16</m:t>
                    </m:r>
                    <m:r>
                      <a:rPr lang="en-GB" sz="2800" b="0" i="1" smtClean="0">
                        <a:latin typeface="Cambria Math"/>
                      </a:rPr>
                      <m:t>𝑦</m:t>
                    </m:r>
                    <m:r>
                      <a:rPr lang="en-GB" sz="2800" b="0" i="1" smtClean="0">
                        <a:latin typeface="Cambria Math"/>
                      </a:rPr>
                      <m:t>=1065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		</a:t>
                </a:r>
                <a:r>
                  <a:rPr lang="en-GB" dirty="0">
                    <a:latin typeface="Comic Sans MS" panose="030F0702030302020204" pitchFamily="66" charset="0"/>
                  </a:rPr>
                  <a:t>(2)</a:t>
                </a: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2522" y="2267264"/>
                <a:ext cx="6958956" cy="1384995"/>
              </a:xfrm>
              <a:prstGeom prst="rect">
                <a:avLst/>
              </a:prstGeom>
              <a:blipFill rotWithShape="1">
                <a:blip r:embed="rId3"/>
                <a:stretch>
                  <a:fillRect b="-2586"/>
                </a:stretch>
              </a:blipFill>
              <a:ln w="28575"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/>
          <p:cNvSpPr txBox="1"/>
          <p:nvPr/>
        </p:nvSpPr>
        <p:spPr>
          <a:xfrm>
            <a:off x="8120424" y="68235"/>
            <a:ext cx="9957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SIC_63</a:t>
            </a:r>
          </a:p>
        </p:txBody>
      </p:sp>
    </p:spTree>
    <p:extLst>
      <p:ext uri="{BB962C8B-B14F-4D97-AF65-F5344CB8AC3E}">
        <p14:creationId xmlns:p14="http://schemas.microsoft.com/office/powerpoint/2010/main" val="558310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59148" y="1498432"/>
            <a:ext cx="8034686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Solve the following simultaneous equations: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b="0" dirty="0">
              <a:latin typeface="Comic Sans MS" panose="030F0702030302020204" pitchFamily="66" charset="0"/>
            </a:endParaRPr>
          </a:p>
          <a:p>
            <a:r>
              <a:rPr lang="en-GB" sz="2800" b="0" dirty="0"/>
              <a:t>			</a:t>
            </a:r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and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Can you explain your results?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7689" y="482784"/>
            <a:ext cx="78486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An interesting pair of Simultaneous Equations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092522" y="4394080"/>
                <a:ext cx="6958956" cy="1384995"/>
              </a:xfrm>
              <a:prstGeom prst="rect">
                <a:avLst/>
              </a:prstGeom>
              <a:noFill/>
              <a:ln w="28575">
                <a:solidFill>
                  <a:schemeClr val="accent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n-GB" sz="2800" dirty="0"/>
                  <a:t>		   </a:t>
                </a:r>
                <a:r>
                  <a:rPr lang="en-GB" sz="2000" dirty="0"/>
                  <a:t>  </a:t>
                </a:r>
                <a:r>
                  <a:rPr lang="en-GB" sz="2800" dirty="0"/>
                  <a:t>  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/>
                      </a:rPr>
                      <m:t>𝑥</m:t>
                    </m:r>
                    <m:r>
                      <a:rPr lang="en-GB" sz="2800" i="1">
                        <a:latin typeface="Cambria Math"/>
                      </a:rPr>
                      <m:t>+2</m:t>
                    </m:r>
                    <m:r>
                      <a:rPr lang="en-GB" sz="2800" i="1">
                        <a:latin typeface="Cambria Math"/>
                      </a:rPr>
                      <m:t>𝑦</m:t>
                    </m:r>
                    <m:r>
                      <a:rPr lang="en-GB" sz="2800" i="1">
                        <a:latin typeface="Cambria Math"/>
                      </a:rPr>
                      <m:t>=55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			</a:t>
                </a:r>
                <a:r>
                  <a:rPr lang="en-GB" dirty="0">
                    <a:latin typeface="Comic Sans MS" panose="030F0702030302020204" pitchFamily="66" charset="0"/>
                  </a:rPr>
                  <a:t>(1)</a:t>
                </a: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/>
                  <a:t>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GB" sz="2800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800" b="0" i="1" smtClean="0">
                        <a:latin typeface="Cambria Math"/>
                      </a:rPr>
                      <m:t>−6</m:t>
                    </m:r>
                    <m:r>
                      <a:rPr lang="en-GB" sz="2800" i="1">
                        <a:latin typeface="Cambria Math"/>
                      </a:rPr>
                      <m:t>𝑥</m:t>
                    </m:r>
                    <m:r>
                      <a:rPr lang="en-GB" sz="2800" i="1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i="1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en-GB" sz="2800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800" i="1">
                        <a:latin typeface="Cambria Math"/>
                      </a:rPr>
                      <m:t>−</m:t>
                    </m:r>
                    <m:r>
                      <a:rPr lang="en-GB" sz="2800" b="0" i="1" smtClean="0">
                        <a:latin typeface="Cambria Math"/>
                      </a:rPr>
                      <m:t>12</m:t>
                    </m:r>
                    <m:r>
                      <a:rPr lang="en-GB" sz="2800" i="1">
                        <a:latin typeface="Cambria Math"/>
                      </a:rPr>
                      <m:t>𝑦</m:t>
                    </m:r>
                    <m:r>
                      <a:rPr lang="en-GB" sz="2800" i="1">
                        <a:latin typeface="Cambria Math"/>
                      </a:rPr>
                      <m:t>=295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			</a:t>
                </a:r>
                <a:r>
                  <a:rPr lang="en-GB" dirty="0">
                    <a:latin typeface="Comic Sans MS" panose="030F0702030302020204" pitchFamily="66" charset="0"/>
                  </a:rPr>
                  <a:t>(3)</a:t>
                </a:r>
                <a:endParaRPr lang="en-GB" sz="28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2522" y="4394080"/>
                <a:ext cx="6958956" cy="1384995"/>
              </a:xfrm>
              <a:prstGeom prst="rect">
                <a:avLst/>
              </a:prstGeom>
              <a:blipFill rotWithShape="1">
                <a:blip r:embed="rId2"/>
                <a:stretch>
                  <a:fillRect b="-2586"/>
                </a:stretch>
              </a:blipFill>
              <a:ln w="28575"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092522" y="2267264"/>
                <a:ext cx="6958956" cy="1384995"/>
              </a:xfrm>
              <a:prstGeom prst="rect">
                <a:avLst/>
              </a:prstGeom>
              <a:noFill/>
              <a:ln w="28575">
                <a:solidFill>
                  <a:schemeClr val="accent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n-GB" sz="2800" b="0" dirty="0"/>
                  <a:t>		</a:t>
                </a:r>
                <a:r>
                  <a:rPr lang="en-GB" sz="2800" dirty="0"/>
                  <a:t>   </a:t>
                </a:r>
                <a:r>
                  <a:rPr lang="en-GB" sz="2000" dirty="0"/>
                  <a:t>  </a:t>
                </a:r>
                <a:r>
                  <a:rPr lang="en-GB" sz="2800" dirty="0"/>
                  <a:t>  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/>
                      </a:rPr>
                      <m:t>𝑥</m:t>
                    </m:r>
                    <m:r>
                      <a:rPr lang="en-GB" sz="2800" b="0" i="1" smtClean="0">
                        <a:latin typeface="Cambria Math"/>
                      </a:rPr>
                      <m:t>+2</m:t>
                    </m:r>
                    <m:r>
                      <a:rPr lang="en-GB" sz="2800" b="0" i="1" smtClean="0">
                        <a:latin typeface="Cambria Math"/>
                      </a:rPr>
                      <m:t>𝑦</m:t>
                    </m:r>
                    <m:r>
                      <a:rPr lang="en-GB" sz="2800" b="0" i="1" smtClean="0">
                        <a:latin typeface="Cambria Math"/>
                      </a:rPr>
                      <m:t>=55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			</a:t>
                </a:r>
                <a:r>
                  <a:rPr lang="en-GB" dirty="0">
                    <a:latin typeface="Comic Sans MS" panose="030F0702030302020204" pitchFamily="66" charset="0"/>
                  </a:rPr>
                  <a:t>(1)</a:t>
                </a:r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/>
                  <a:t>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GB" sz="28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800" b="0" i="1" smtClean="0">
                        <a:latin typeface="Cambria Math"/>
                      </a:rPr>
                      <m:t>+6</m:t>
                    </m:r>
                    <m:r>
                      <a:rPr lang="en-GB" sz="2800" b="0" i="1" smtClean="0">
                        <a:latin typeface="Cambria Math"/>
                      </a:rPr>
                      <m:t>𝑥</m:t>
                    </m:r>
                    <m:r>
                      <a:rPr lang="en-GB" sz="2800" b="0" i="1" smtClean="0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en-GB" sz="28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800" b="0" i="1" smtClean="0">
                        <a:latin typeface="Cambria Math"/>
                      </a:rPr>
                      <m:t>+12</m:t>
                    </m:r>
                    <m:r>
                      <a:rPr lang="en-GB" sz="2800" b="0" i="1" smtClean="0">
                        <a:latin typeface="Cambria Math"/>
                      </a:rPr>
                      <m:t>𝑦</m:t>
                    </m:r>
                    <m:r>
                      <a:rPr lang="en-GB" sz="2800" b="0" i="1" smtClean="0">
                        <a:latin typeface="Cambria Math"/>
                      </a:rPr>
                      <m:t>=955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			</a:t>
                </a:r>
                <a:r>
                  <a:rPr lang="en-GB" dirty="0">
                    <a:latin typeface="Comic Sans MS" panose="030F0702030302020204" pitchFamily="66" charset="0"/>
                  </a:rPr>
                  <a:t>(2)</a:t>
                </a: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2522" y="2267264"/>
                <a:ext cx="6958956" cy="1384995"/>
              </a:xfrm>
              <a:prstGeom prst="rect">
                <a:avLst/>
              </a:prstGeom>
              <a:blipFill rotWithShape="1">
                <a:blip r:embed="rId3"/>
                <a:stretch>
                  <a:fillRect b="-2586"/>
                </a:stretch>
              </a:blipFill>
              <a:ln w="28575"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/>
          <p:cNvSpPr txBox="1"/>
          <p:nvPr/>
        </p:nvSpPr>
        <p:spPr>
          <a:xfrm>
            <a:off x="8120424" y="68235"/>
            <a:ext cx="9957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SIC_63</a:t>
            </a:r>
          </a:p>
        </p:txBody>
      </p:sp>
    </p:spTree>
    <p:extLst>
      <p:ext uri="{BB962C8B-B14F-4D97-AF65-F5344CB8AC3E}">
        <p14:creationId xmlns:p14="http://schemas.microsoft.com/office/powerpoint/2010/main" val="2476662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59148" y="1498432"/>
            <a:ext cx="8034686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Solve the following simultaneous equations: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b="0" dirty="0">
              <a:latin typeface="Comic Sans MS" panose="030F0702030302020204" pitchFamily="66" charset="0"/>
            </a:endParaRPr>
          </a:p>
          <a:p>
            <a:r>
              <a:rPr lang="en-GB" sz="2800" b="0" dirty="0"/>
              <a:t>			</a:t>
            </a:r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and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Can you explain your results?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7689" y="482784"/>
            <a:ext cx="78486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An interesting pair of Simultaneous Equations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092522" y="4394080"/>
                <a:ext cx="6958956" cy="1384995"/>
              </a:xfrm>
              <a:prstGeom prst="rect">
                <a:avLst/>
              </a:prstGeom>
              <a:noFill/>
              <a:ln w="28575">
                <a:solidFill>
                  <a:schemeClr val="accent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n-GB" sz="2800" dirty="0"/>
                  <a:t>		   </a:t>
                </a:r>
                <a:r>
                  <a:rPr lang="en-GB" sz="2000" dirty="0"/>
                  <a:t>  </a:t>
                </a:r>
                <a:r>
                  <a:rPr lang="en-GB" sz="2800" dirty="0"/>
                  <a:t>  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/>
                      </a:rPr>
                      <m:t>𝑥</m:t>
                    </m:r>
                    <m:r>
                      <a:rPr lang="en-GB" sz="2800" i="1">
                        <a:latin typeface="Cambria Math"/>
                      </a:rPr>
                      <m:t>+2</m:t>
                    </m:r>
                    <m:r>
                      <a:rPr lang="en-GB" sz="2800" i="1">
                        <a:latin typeface="Cambria Math"/>
                      </a:rPr>
                      <m:t>𝑦</m:t>
                    </m:r>
                    <m:r>
                      <a:rPr lang="en-GB" sz="2800" i="1">
                        <a:latin typeface="Cambria Math"/>
                      </a:rPr>
                      <m:t>=55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			</a:t>
                </a:r>
                <a:r>
                  <a:rPr lang="en-GB" dirty="0">
                    <a:latin typeface="Comic Sans MS" panose="030F0702030302020204" pitchFamily="66" charset="0"/>
                  </a:rPr>
                  <a:t>(1)</a:t>
                </a: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/>
                  <a:t>   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GB" sz="2800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800" b="0" i="1" smtClean="0">
                        <a:latin typeface="Cambria Math"/>
                      </a:rPr>
                      <m:t>−4</m:t>
                    </m:r>
                    <m:r>
                      <a:rPr lang="en-GB" sz="2800" i="1">
                        <a:latin typeface="Cambria Math"/>
                      </a:rPr>
                      <m:t>𝑥</m:t>
                    </m:r>
                    <m:r>
                      <a:rPr lang="en-GB" sz="2800" i="1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i="1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en-GB" sz="2800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800" i="1">
                        <a:latin typeface="Cambria Math"/>
                      </a:rPr>
                      <m:t>−</m:t>
                    </m:r>
                    <m:r>
                      <a:rPr lang="en-GB" sz="2800" b="0" i="1" smtClean="0">
                        <a:latin typeface="Cambria Math"/>
                      </a:rPr>
                      <m:t>8</m:t>
                    </m:r>
                    <m:r>
                      <a:rPr lang="en-GB" sz="2800" i="1">
                        <a:latin typeface="Cambria Math"/>
                      </a:rPr>
                      <m:t>𝑦</m:t>
                    </m:r>
                    <m:r>
                      <a:rPr lang="en-GB" sz="2800" i="1">
                        <a:latin typeface="Cambria Math"/>
                      </a:rPr>
                      <m:t>=405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			</a:t>
                </a:r>
                <a:r>
                  <a:rPr lang="en-GB" dirty="0">
                    <a:latin typeface="Comic Sans MS" panose="030F0702030302020204" pitchFamily="66" charset="0"/>
                  </a:rPr>
                  <a:t>(3)</a:t>
                </a:r>
                <a:endParaRPr lang="en-GB" sz="28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2522" y="4394080"/>
                <a:ext cx="6958956" cy="1384995"/>
              </a:xfrm>
              <a:prstGeom prst="rect">
                <a:avLst/>
              </a:prstGeom>
              <a:blipFill rotWithShape="1">
                <a:blip r:embed="rId2"/>
                <a:stretch>
                  <a:fillRect b="-2586"/>
                </a:stretch>
              </a:blipFill>
              <a:ln w="28575"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092522" y="2267264"/>
                <a:ext cx="6958956" cy="1384995"/>
              </a:xfrm>
              <a:prstGeom prst="rect">
                <a:avLst/>
              </a:prstGeom>
              <a:noFill/>
              <a:ln w="28575">
                <a:solidFill>
                  <a:schemeClr val="accent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n-GB" sz="2800" b="0" dirty="0"/>
                  <a:t>		</a:t>
                </a:r>
                <a:r>
                  <a:rPr lang="en-GB" sz="2800" dirty="0"/>
                  <a:t>   </a:t>
                </a:r>
                <a:r>
                  <a:rPr lang="en-GB" sz="2000" dirty="0"/>
                  <a:t>  </a:t>
                </a:r>
                <a:r>
                  <a:rPr lang="en-GB" sz="2800" dirty="0"/>
                  <a:t>  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/>
                      </a:rPr>
                      <m:t>𝑥</m:t>
                    </m:r>
                    <m:r>
                      <a:rPr lang="en-GB" sz="2800" b="0" i="1" smtClean="0">
                        <a:latin typeface="Cambria Math"/>
                      </a:rPr>
                      <m:t>+2</m:t>
                    </m:r>
                    <m:r>
                      <a:rPr lang="en-GB" sz="2800" b="0" i="1" smtClean="0">
                        <a:latin typeface="Cambria Math"/>
                      </a:rPr>
                      <m:t>𝑦</m:t>
                    </m:r>
                    <m:r>
                      <a:rPr lang="en-GB" sz="2800" b="0" i="1" smtClean="0">
                        <a:latin typeface="Cambria Math"/>
                      </a:rPr>
                      <m:t>=55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			</a:t>
                </a:r>
                <a:r>
                  <a:rPr lang="en-GB" dirty="0">
                    <a:latin typeface="Comic Sans MS" panose="030F0702030302020204" pitchFamily="66" charset="0"/>
                  </a:rPr>
                  <a:t>(1)</a:t>
                </a:r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/>
                  <a:t>  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GB" sz="28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800" b="0" i="1" smtClean="0">
                        <a:latin typeface="Cambria Math"/>
                      </a:rPr>
                      <m:t>+4</m:t>
                    </m:r>
                    <m:r>
                      <a:rPr lang="en-GB" sz="2800" b="0" i="1" smtClean="0">
                        <a:latin typeface="Cambria Math"/>
                      </a:rPr>
                      <m:t>𝑥</m:t>
                    </m:r>
                    <m:r>
                      <a:rPr lang="en-GB" sz="2800" b="0" i="1" smtClean="0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en-GB" sz="28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800" b="0" i="1" smtClean="0">
                        <a:latin typeface="Cambria Math"/>
                      </a:rPr>
                      <m:t>+8</m:t>
                    </m:r>
                    <m:r>
                      <a:rPr lang="en-GB" sz="2800" b="0" i="1" smtClean="0">
                        <a:latin typeface="Cambria Math"/>
                      </a:rPr>
                      <m:t>𝑦</m:t>
                    </m:r>
                    <m:r>
                      <a:rPr lang="en-GB" sz="2800" b="0" i="1" smtClean="0">
                        <a:latin typeface="Cambria Math"/>
                      </a:rPr>
                      <m:t>=845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			</a:t>
                </a:r>
                <a:r>
                  <a:rPr lang="en-GB" dirty="0">
                    <a:latin typeface="Comic Sans MS" panose="030F0702030302020204" pitchFamily="66" charset="0"/>
                  </a:rPr>
                  <a:t>(2)</a:t>
                </a: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2522" y="2267264"/>
                <a:ext cx="6958956" cy="1384995"/>
              </a:xfrm>
              <a:prstGeom prst="rect">
                <a:avLst/>
              </a:prstGeom>
              <a:blipFill rotWithShape="1">
                <a:blip r:embed="rId3"/>
                <a:stretch>
                  <a:fillRect b="-2586"/>
                </a:stretch>
              </a:blipFill>
              <a:ln w="28575"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/>
          <p:cNvSpPr txBox="1"/>
          <p:nvPr/>
        </p:nvSpPr>
        <p:spPr>
          <a:xfrm>
            <a:off x="8120424" y="68235"/>
            <a:ext cx="9957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SIC_63</a:t>
            </a:r>
          </a:p>
        </p:txBody>
      </p:sp>
    </p:spTree>
    <p:extLst>
      <p:ext uri="{BB962C8B-B14F-4D97-AF65-F5344CB8AC3E}">
        <p14:creationId xmlns:p14="http://schemas.microsoft.com/office/powerpoint/2010/main" val="616887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59148" y="1498432"/>
            <a:ext cx="8034686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Solve the following simultaneous equations: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b="0" dirty="0">
              <a:latin typeface="Comic Sans MS" panose="030F0702030302020204" pitchFamily="66" charset="0"/>
            </a:endParaRPr>
          </a:p>
          <a:p>
            <a:r>
              <a:rPr lang="en-GB" sz="2800" b="0" dirty="0"/>
              <a:t>			</a:t>
            </a:r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and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Can you explain your results?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7689" y="482784"/>
            <a:ext cx="78486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An interesting pair of Simultaneous Equations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092522" y="4394080"/>
                <a:ext cx="6958956" cy="1384995"/>
              </a:xfrm>
              <a:prstGeom prst="rect">
                <a:avLst/>
              </a:prstGeom>
              <a:noFill/>
              <a:ln w="28575">
                <a:solidFill>
                  <a:schemeClr val="accent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n-GB" sz="2800" dirty="0"/>
                  <a:t>		   </a:t>
                </a:r>
                <a:r>
                  <a:rPr lang="en-GB" sz="2000" dirty="0"/>
                  <a:t>  </a:t>
                </a:r>
                <a:r>
                  <a:rPr lang="en-GB" sz="2800" dirty="0"/>
                  <a:t>  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/>
                      </a:rPr>
                      <m:t>𝑥</m:t>
                    </m:r>
                    <m:r>
                      <a:rPr lang="en-GB" sz="2800" i="1">
                        <a:latin typeface="Cambria Math"/>
                      </a:rPr>
                      <m:t>+2</m:t>
                    </m:r>
                    <m:r>
                      <a:rPr lang="en-GB" sz="2800" i="1">
                        <a:latin typeface="Cambria Math"/>
                      </a:rPr>
                      <m:t>𝑦</m:t>
                    </m:r>
                    <m:r>
                      <a:rPr lang="en-GB" sz="2800" i="1">
                        <a:latin typeface="Cambria Math"/>
                      </a:rPr>
                      <m:t>=55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			</a:t>
                </a:r>
                <a:r>
                  <a:rPr lang="en-GB" dirty="0">
                    <a:latin typeface="Comic Sans MS" panose="030F0702030302020204" pitchFamily="66" charset="0"/>
                  </a:rPr>
                  <a:t>(1)</a:t>
                </a: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/>
                  <a:t>   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GB" sz="2800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800" b="0" i="1" smtClean="0">
                        <a:latin typeface="Cambria Math"/>
                      </a:rPr>
                      <m:t>−2</m:t>
                    </m:r>
                    <m:r>
                      <a:rPr lang="en-GB" sz="2800" i="1">
                        <a:latin typeface="Cambria Math"/>
                      </a:rPr>
                      <m:t>𝑥</m:t>
                    </m:r>
                    <m:r>
                      <a:rPr lang="en-GB" sz="2800" i="1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i="1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en-GB" sz="2800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800" i="1">
                        <a:latin typeface="Cambria Math"/>
                      </a:rPr>
                      <m:t>−</m:t>
                    </m:r>
                    <m:r>
                      <a:rPr lang="en-GB" sz="2800" b="0" i="1" smtClean="0">
                        <a:latin typeface="Cambria Math"/>
                      </a:rPr>
                      <m:t>4</m:t>
                    </m:r>
                    <m:r>
                      <a:rPr lang="en-GB" sz="2800" i="1">
                        <a:latin typeface="Cambria Math"/>
                      </a:rPr>
                      <m:t>𝑦</m:t>
                    </m:r>
                    <m:r>
                      <a:rPr lang="en-GB" sz="2800" i="1">
                        <a:latin typeface="Cambria Math"/>
                      </a:rPr>
                      <m:t>=515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			</a:t>
                </a:r>
                <a:r>
                  <a:rPr lang="en-GB" dirty="0">
                    <a:latin typeface="Comic Sans MS" panose="030F0702030302020204" pitchFamily="66" charset="0"/>
                  </a:rPr>
                  <a:t>(3)</a:t>
                </a:r>
                <a:endParaRPr lang="en-GB" sz="28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2522" y="4394080"/>
                <a:ext cx="6958956" cy="1384995"/>
              </a:xfrm>
              <a:prstGeom prst="rect">
                <a:avLst/>
              </a:prstGeom>
              <a:blipFill rotWithShape="1">
                <a:blip r:embed="rId2"/>
                <a:stretch>
                  <a:fillRect b="-2586"/>
                </a:stretch>
              </a:blipFill>
              <a:ln w="28575"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092522" y="2267264"/>
                <a:ext cx="6958956" cy="1384995"/>
              </a:xfrm>
              <a:prstGeom prst="rect">
                <a:avLst/>
              </a:prstGeom>
              <a:noFill/>
              <a:ln w="28575">
                <a:solidFill>
                  <a:schemeClr val="accent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n-GB" sz="2800" b="0" dirty="0"/>
                  <a:t>		</a:t>
                </a:r>
                <a:r>
                  <a:rPr lang="en-GB" sz="2800" dirty="0"/>
                  <a:t>   </a:t>
                </a:r>
                <a:r>
                  <a:rPr lang="en-GB" sz="2000" dirty="0"/>
                  <a:t>  </a:t>
                </a:r>
                <a:r>
                  <a:rPr lang="en-GB" sz="2800" dirty="0"/>
                  <a:t>  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/>
                      </a:rPr>
                      <m:t>𝑥</m:t>
                    </m:r>
                    <m:r>
                      <a:rPr lang="en-GB" sz="2800" b="0" i="1" smtClean="0">
                        <a:latin typeface="Cambria Math"/>
                      </a:rPr>
                      <m:t>+2</m:t>
                    </m:r>
                    <m:r>
                      <a:rPr lang="en-GB" sz="2800" b="0" i="1" smtClean="0">
                        <a:latin typeface="Cambria Math"/>
                      </a:rPr>
                      <m:t>𝑦</m:t>
                    </m:r>
                    <m:r>
                      <a:rPr lang="en-GB" sz="2800" b="0" i="1" smtClean="0">
                        <a:latin typeface="Cambria Math"/>
                      </a:rPr>
                      <m:t>=55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			</a:t>
                </a:r>
                <a:r>
                  <a:rPr lang="en-GB" dirty="0">
                    <a:latin typeface="Comic Sans MS" panose="030F0702030302020204" pitchFamily="66" charset="0"/>
                  </a:rPr>
                  <a:t>(1)</a:t>
                </a:r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/>
                  <a:t>  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GB" sz="28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800" b="0" i="1" smtClean="0">
                        <a:latin typeface="Cambria Math"/>
                      </a:rPr>
                      <m:t>+2</m:t>
                    </m:r>
                    <m:r>
                      <a:rPr lang="en-GB" sz="2800" b="0" i="1" smtClean="0">
                        <a:latin typeface="Cambria Math"/>
                      </a:rPr>
                      <m:t>𝑥</m:t>
                    </m:r>
                    <m:r>
                      <a:rPr lang="en-GB" sz="2800" b="0" i="1" smtClean="0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en-GB" sz="28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800" b="0" i="1" smtClean="0">
                        <a:latin typeface="Cambria Math"/>
                      </a:rPr>
                      <m:t>+4</m:t>
                    </m:r>
                    <m:r>
                      <a:rPr lang="en-GB" sz="2800" b="0" i="1" smtClean="0">
                        <a:latin typeface="Cambria Math"/>
                      </a:rPr>
                      <m:t>𝑦</m:t>
                    </m:r>
                    <m:r>
                      <a:rPr lang="en-GB" sz="2800" b="0" i="1" smtClean="0">
                        <a:latin typeface="Cambria Math"/>
                      </a:rPr>
                      <m:t>=735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			</a:t>
                </a:r>
                <a:r>
                  <a:rPr lang="en-GB" dirty="0">
                    <a:latin typeface="Comic Sans MS" panose="030F0702030302020204" pitchFamily="66" charset="0"/>
                  </a:rPr>
                  <a:t>(2)</a:t>
                </a: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2522" y="2267264"/>
                <a:ext cx="6958956" cy="1384995"/>
              </a:xfrm>
              <a:prstGeom prst="rect">
                <a:avLst/>
              </a:prstGeom>
              <a:blipFill rotWithShape="1">
                <a:blip r:embed="rId3"/>
                <a:stretch>
                  <a:fillRect b="-2586"/>
                </a:stretch>
              </a:blipFill>
              <a:ln w="28575"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/>
          <p:cNvSpPr txBox="1"/>
          <p:nvPr/>
        </p:nvSpPr>
        <p:spPr>
          <a:xfrm>
            <a:off x="8120424" y="68235"/>
            <a:ext cx="9957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SIC_63</a:t>
            </a:r>
          </a:p>
        </p:txBody>
      </p:sp>
    </p:spTree>
    <p:extLst>
      <p:ext uri="{BB962C8B-B14F-4D97-AF65-F5344CB8AC3E}">
        <p14:creationId xmlns:p14="http://schemas.microsoft.com/office/powerpoint/2010/main" val="2183352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59148" y="993456"/>
                <a:ext cx="8770350" cy="536794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b="0" dirty="0"/>
                  <a:t>			</a:t>
                </a:r>
                <a:r>
                  <a:rPr lang="en-GB" sz="2400" dirty="0"/>
                  <a:t>   </a:t>
                </a:r>
                <a:r>
                  <a:rPr lang="en-GB" dirty="0"/>
                  <a:t>  </a:t>
                </a:r>
                <a:r>
                  <a:rPr lang="en-GB" sz="2400" dirty="0"/>
                  <a:t>  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/>
                      </a:rPr>
                      <m:t>𝑥</m:t>
                    </m:r>
                    <m:r>
                      <a:rPr lang="en-GB" sz="2400" b="0" i="1" smtClean="0">
                        <a:latin typeface="Cambria Math"/>
                      </a:rPr>
                      <m:t>+2</m:t>
                    </m:r>
                    <m:r>
                      <a:rPr lang="en-GB" sz="2400" b="0" i="1" smtClean="0">
                        <a:latin typeface="Cambria Math"/>
                      </a:rPr>
                      <m:t>𝑦</m:t>
                    </m:r>
                    <m:r>
                      <a:rPr lang="en-GB" sz="2400" b="0" i="1" smtClean="0">
                        <a:latin typeface="Cambria Math"/>
                      </a:rPr>
                      <m:t>=55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				</a:t>
                </a:r>
                <a:r>
                  <a:rPr lang="en-GB" sz="1600" dirty="0">
                    <a:latin typeface="Comic Sans MS" panose="030F0702030302020204" pitchFamily="66" charset="0"/>
                  </a:rPr>
                  <a:t>(1)</a:t>
                </a:r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/>
                  <a:t> 	  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4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GB" sz="24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400" b="0" i="1" smtClean="0">
                        <a:latin typeface="Cambria Math"/>
                      </a:rPr>
                      <m:t>+18</m:t>
                    </m:r>
                    <m:r>
                      <a:rPr lang="en-GB" sz="2400" b="0" i="1" smtClean="0">
                        <a:latin typeface="Cambria Math"/>
                      </a:rPr>
                      <m:t>𝑥</m:t>
                    </m:r>
                    <m:r>
                      <a:rPr lang="en-GB" sz="2400" b="0" i="1" smtClean="0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400" b="0" i="1" smtClean="0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en-GB" sz="24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400" b="0" i="1" smtClean="0">
                        <a:latin typeface="Cambria Math"/>
                      </a:rPr>
                      <m:t>+36</m:t>
                    </m:r>
                    <m:r>
                      <a:rPr lang="en-GB" sz="2400" b="0" i="1" smtClean="0">
                        <a:latin typeface="Cambria Math"/>
                      </a:rPr>
                      <m:t>𝑦</m:t>
                    </m:r>
                    <m:r>
                      <a:rPr lang="en-GB" sz="2400" b="0" i="1" smtClean="0">
                        <a:latin typeface="Cambria Math"/>
                      </a:rPr>
                      <m:t>=1615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				</a:t>
                </a:r>
                <a:r>
                  <a:rPr lang="en-GB" sz="1600" dirty="0">
                    <a:latin typeface="Comic Sans MS" panose="030F0702030302020204" pitchFamily="66" charset="0"/>
                  </a:rPr>
                  <a:t>(2)</a:t>
                </a:r>
                <a:endParaRPr lang="en-GB" sz="2400" dirty="0">
                  <a:latin typeface="Comic Sans MS" panose="030F0702030302020204" pitchFamily="66" charset="0"/>
                </a:endParaRP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1600" dirty="0"/>
                  <a:t>				      </a:t>
                </a:r>
                <a14:m>
                  <m:oMath xmlns:m="http://schemas.openxmlformats.org/officeDocument/2006/math">
                    <m:r>
                      <a:rPr lang="en-GB" sz="2400" i="1">
                        <a:latin typeface="Cambria Math"/>
                      </a:rPr>
                      <m:t>𝑥</m:t>
                    </m:r>
                    <m:r>
                      <a:rPr lang="en-GB" sz="2400" i="1">
                        <a:latin typeface="Cambria Math"/>
                      </a:rPr>
                      <m:t>=55−2</m:t>
                    </m:r>
                    <m:r>
                      <a:rPr lang="en-GB" sz="2400" b="0" i="1" smtClean="0">
                        <a:latin typeface="Cambria Math"/>
                      </a:rPr>
                      <m:t>𝑦</m:t>
                    </m:r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			(1)</a:t>
                </a:r>
              </a:p>
              <a:p>
                <a:endParaRPr lang="en-GB" sz="16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/>
                  <a:t>	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sz="24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/>
                              </a:rPr>
                              <m:t>55−2</m:t>
                            </m:r>
                            <m:r>
                              <a:rPr lang="en-GB" sz="2400" b="0" i="1" smtClean="0">
                                <a:latin typeface="Cambria Math"/>
                              </a:rPr>
                              <m:t>𝑦</m:t>
                            </m:r>
                          </m:e>
                        </m:d>
                      </m:e>
                      <m:sup>
                        <m:r>
                          <a:rPr lang="en-GB" sz="2400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400" i="1">
                        <a:latin typeface="Cambria Math"/>
                      </a:rPr>
                      <m:t>+18</m:t>
                    </m:r>
                    <m:d>
                      <m:d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400" b="0" i="1" smtClean="0">
                            <a:latin typeface="Cambria Math"/>
                          </a:rPr>
                          <m:t>55−2</m:t>
                        </m:r>
                        <m:r>
                          <a:rPr lang="en-GB" sz="2400" b="0" i="1" smtClean="0">
                            <a:latin typeface="Cambria Math"/>
                          </a:rPr>
                          <m:t>𝑦</m:t>
                        </m:r>
                      </m:e>
                    </m:d>
                    <m:r>
                      <a:rPr lang="en-GB" sz="2400" i="1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400" i="1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en-GB" sz="2400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400" i="1">
                        <a:latin typeface="Cambria Math"/>
                      </a:rPr>
                      <m:t>+36</m:t>
                    </m:r>
                    <m:r>
                      <a:rPr lang="en-GB" sz="2400" i="1">
                        <a:latin typeface="Cambria Math"/>
                      </a:rPr>
                      <m:t>𝑦</m:t>
                    </m:r>
                    <m:r>
                      <a:rPr lang="en-GB" sz="2400" i="1">
                        <a:latin typeface="Cambria Math"/>
                      </a:rPr>
                      <m:t>=1615</m:t>
                    </m:r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		(2)</a:t>
                </a:r>
              </a:p>
              <a:p>
                <a:endParaRPr lang="en-GB" sz="1600" dirty="0">
                  <a:latin typeface="Comic Sans MS" panose="030F0702030302020204" pitchFamily="66" charset="0"/>
                </a:endParaRPr>
              </a:p>
              <a:p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/>
                      </a:rPr>
                      <m:t>3025−220</m:t>
                    </m:r>
                    <m:r>
                      <a:rPr lang="en-GB" sz="2400" b="0" i="1" smtClean="0">
                        <a:latin typeface="Cambria Math"/>
                      </a:rPr>
                      <m:t>𝑦</m:t>
                    </m:r>
                    <m:r>
                      <a:rPr lang="en-GB" sz="2400" b="0" i="1" smtClean="0">
                        <a:latin typeface="Cambria Math"/>
                      </a:rPr>
                      <m:t>+4</m:t>
                    </m:r>
                    <m:sSup>
                      <m:sSupPr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400" b="0" i="1" smtClean="0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en-GB" sz="24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400" b="0" i="1" smtClean="0">
                        <a:latin typeface="Cambria Math"/>
                      </a:rPr>
                      <m:t>+990−36</m:t>
                    </m:r>
                    <m:r>
                      <a:rPr lang="en-GB" sz="2400" b="0" i="1" smtClean="0">
                        <a:latin typeface="Cambria Math"/>
                      </a:rPr>
                      <m:t>𝑦</m:t>
                    </m:r>
                    <m:r>
                      <a:rPr lang="en-GB" sz="2400" b="0" i="1" smtClean="0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400" b="0" i="1" smtClean="0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en-GB" sz="24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400" b="0" i="1" smtClean="0">
                        <a:latin typeface="Cambria Math"/>
                      </a:rPr>
                      <m:t>+36</m:t>
                    </m:r>
                    <m:r>
                      <a:rPr lang="en-GB" sz="2400" b="0" i="1" smtClean="0">
                        <a:latin typeface="Cambria Math"/>
                      </a:rPr>
                      <m:t>𝑦</m:t>
                    </m:r>
                    <m:r>
                      <a:rPr lang="en-GB" sz="2400" b="0" i="1" smtClean="0">
                        <a:latin typeface="Cambria Math"/>
                      </a:rPr>
                      <m:t>=1615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	</a:t>
                </a:r>
              </a:p>
              <a:p>
                <a:endParaRPr lang="en-GB" sz="2400" b="0" dirty="0"/>
              </a:p>
              <a:p>
                <a:r>
                  <a:rPr lang="en-GB" sz="2400" b="0" dirty="0"/>
                  <a:t>	        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/>
                      </a:rPr>
                      <m:t>5</m:t>
                    </m:r>
                    <m:sSup>
                      <m:sSup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400" i="1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en-GB" sz="2400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400" b="0" i="1" smtClean="0">
                        <a:latin typeface="Cambria Math"/>
                      </a:rPr>
                      <m:t>−220</m:t>
                    </m:r>
                    <m:r>
                      <a:rPr lang="en-GB" sz="2400" b="0" i="1" smtClean="0">
                        <a:latin typeface="Cambria Math"/>
                      </a:rPr>
                      <m:t>𝑦</m:t>
                    </m:r>
                    <m:r>
                      <a:rPr lang="en-GB" sz="2400" i="1">
                        <a:latin typeface="Cambria Math"/>
                      </a:rPr>
                      <m:t>+</m:t>
                    </m:r>
                    <m:r>
                      <a:rPr lang="en-GB" sz="2400" b="0" i="1" smtClean="0">
                        <a:latin typeface="Cambria Math"/>
                      </a:rPr>
                      <m:t>2400=0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	</a:t>
                </a:r>
              </a:p>
              <a:p>
                <a:r>
                  <a:rPr lang="en-GB" sz="1600" dirty="0"/>
                  <a:t>		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400" i="1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en-GB" sz="2400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400" i="1">
                        <a:latin typeface="Cambria Math"/>
                      </a:rPr>
                      <m:t>−</m:t>
                    </m:r>
                    <m:r>
                      <a:rPr lang="en-GB" sz="2400" b="0" i="1" smtClean="0">
                        <a:latin typeface="Cambria Math"/>
                      </a:rPr>
                      <m:t>44</m:t>
                    </m:r>
                    <m:r>
                      <a:rPr lang="en-GB" sz="2400" i="1">
                        <a:latin typeface="Cambria Math"/>
                      </a:rPr>
                      <m:t>𝑦</m:t>
                    </m:r>
                    <m:r>
                      <a:rPr lang="en-GB" sz="2400" i="1">
                        <a:latin typeface="Cambria Math"/>
                      </a:rPr>
                      <m:t>+480=0</m:t>
                    </m:r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	</a:t>
                </a:r>
              </a:p>
              <a:p>
                <a:r>
                  <a:rPr lang="en-GB" sz="1600" dirty="0"/>
                  <a:t>		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400" b="0" i="1" smtClean="0">
                            <a:latin typeface="Cambria Math"/>
                          </a:rPr>
                          <m:t>𝑦</m:t>
                        </m:r>
                        <m:r>
                          <a:rPr lang="en-GB" sz="2400" b="0" i="1" smtClean="0">
                            <a:latin typeface="Cambria Math"/>
                          </a:rPr>
                          <m:t>−20</m:t>
                        </m:r>
                      </m:e>
                    </m:d>
                    <m:d>
                      <m:d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400" b="0" i="1" smtClean="0">
                            <a:latin typeface="Cambria Math"/>
                          </a:rPr>
                          <m:t>𝑦</m:t>
                        </m:r>
                        <m:r>
                          <a:rPr lang="en-GB" sz="2400" b="0" i="1" smtClean="0">
                            <a:latin typeface="Cambria Math"/>
                          </a:rPr>
                          <m:t>−24</m:t>
                        </m:r>
                      </m:e>
                    </m:d>
                    <m:r>
                      <a:rPr lang="en-GB" sz="2400" i="1">
                        <a:latin typeface="Cambria Math"/>
                      </a:rPr>
                      <m:t>=0</m:t>
                    </m:r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	</a:t>
                </a:r>
              </a:p>
              <a:p>
                <a:endParaRPr lang="en-GB" sz="2400" dirty="0"/>
              </a:p>
              <a:p>
                <a:r>
                  <a:rPr lang="en-GB" sz="2400" dirty="0"/>
                  <a:t>			</a:t>
                </a:r>
                <a14:m>
                  <m:oMath xmlns:m="http://schemas.openxmlformats.org/officeDocument/2006/math">
                    <m:r>
                      <a:rPr lang="en-GB" sz="2400" i="1" dirty="0">
                        <a:latin typeface="Cambria Math"/>
                      </a:rPr>
                      <m:t>𝑦</m:t>
                    </m:r>
                    <m:r>
                      <a:rPr lang="en-GB" sz="2400" i="1" dirty="0">
                        <a:latin typeface="Cambria Math"/>
                      </a:rPr>
                      <m:t>=20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    or      </a:t>
                </a:r>
                <a14:m>
                  <m:oMath xmlns:m="http://schemas.openxmlformats.org/officeDocument/2006/math">
                    <m:r>
                      <a:rPr lang="en-GB" sz="2400" i="1" dirty="0">
                        <a:latin typeface="Cambria Math"/>
                      </a:rPr>
                      <m:t>𝑦</m:t>
                    </m:r>
                    <m:r>
                      <a:rPr lang="en-GB" sz="2400" i="1" dirty="0">
                        <a:latin typeface="Cambria Math"/>
                      </a:rPr>
                      <m:t>=24</m:t>
                    </m:r>
                  </m:oMath>
                </a14:m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			</a:t>
                </a:r>
                <a14:m>
                  <m:oMath xmlns:m="http://schemas.openxmlformats.org/officeDocument/2006/math">
                    <m:r>
                      <a:rPr lang="en-GB" sz="2400" i="1" dirty="0">
                        <a:latin typeface="Cambria Math"/>
                      </a:rPr>
                      <m:t>𝑥</m:t>
                    </m:r>
                    <m:r>
                      <a:rPr lang="en-GB" sz="2400" i="1" dirty="0">
                        <a:latin typeface="Cambria Math"/>
                      </a:rPr>
                      <m:t>=15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    or      </a:t>
                </a:r>
                <a14:m>
                  <m:oMath xmlns:m="http://schemas.openxmlformats.org/officeDocument/2006/math">
                    <m:r>
                      <a:rPr lang="en-GB" sz="2400" i="1" dirty="0">
                        <a:latin typeface="Cambria Math"/>
                      </a:rPr>
                      <m:t>𝑥</m:t>
                    </m:r>
                    <m:r>
                      <a:rPr lang="en-GB" sz="2400" i="1" dirty="0">
                        <a:latin typeface="Cambria Math"/>
                      </a:rPr>
                      <m:t>=7</m:t>
                    </m:r>
                  </m:oMath>
                </a14:m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9148" y="993456"/>
                <a:ext cx="8770350" cy="5367944"/>
              </a:xfrm>
              <a:prstGeom prst="rect">
                <a:avLst/>
              </a:prstGeom>
              <a:blipFill rotWithShape="1">
                <a:blip r:embed="rId2"/>
                <a:stretch>
                  <a:fillRect l="-278" b="-170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extBox 17"/>
          <p:cNvSpPr txBox="1"/>
          <p:nvPr/>
        </p:nvSpPr>
        <p:spPr>
          <a:xfrm>
            <a:off x="647689" y="373600"/>
            <a:ext cx="78486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An interesting pair of Simultaneous Equations</a:t>
            </a:r>
          </a:p>
        </p:txBody>
      </p:sp>
    </p:spTree>
    <p:extLst>
      <p:ext uri="{BB962C8B-B14F-4D97-AF65-F5344CB8AC3E}">
        <p14:creationId xmlns:p14="http://schemas.microsoft.com/office/powerpoint/2010/main" val="142749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59148" y="993456"/>
                <a:ext cx="8770350" cy="536794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b="0" dirty="0"/>
                  <a:t>			</a:t>
                </a:r>
                <a:r>
                  <a:rPr lang="en-GB" sz="2400" dirty="0"/>
                  <a:t>   </a:t>
                </a:r>
                <a:r>
                  <a:rPr lang="en-GB" dirty="0"/>
                  <a:t>  </a:t>
                </a:r>
                <a:r>
                  <a:rPr lang="en-GB" sz="2400" dirty="0"/>
                  <a:t>  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/>
                      </a:rPr>
                      <m:t>𝑥</m:t>
                    </m:r>
                    <m:r>
                      <a:rPr lang="en-GB" sz="2400" b="0" i="1" smtClean="0">
                        <a:latin typeface="Cambria Math"/>
                      </a:rPr>
                      <m:t>+2</m:t>
                    </m:r>
                    <m:r>
                      <a:rPr lang="en-GB" sz="2400" b="0" i="1" smtClean="0">
                        <a:latin typeface="Cambria Math"/>
                      </a:rPr>
                      <m:t>𝑦</m:t>
                    </m:r>
                    <m:r>
                      <a:rPr lang="en-GB" sz="2400" b="0" i="1" smtClean="0">
                        <a:latin typeface="Cambria Math"/>
                      </a:rPr>
                      <m:t>=55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				</a:t>
                </a:r>
                <a:r>
                  <a:rPr lang="en-GB" sz="1600" dirty="0">
                    <a:latin typeface="Comic Sans MS" panose="030F0702030302020204" pitchFamily="66" charset="0"/>
                  </a:rPr>
                  <a:t>(1)</a:t>
                </a:r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/>
                  <a:t> 	  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4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GB" sz="24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400" b="0" i="1" smtClean="0">
                        <a:latin typeface="Cambria Math"/>
                      </a:rPr>
                      <m:t>−18</m:t>
                    </m:r>
                    <m:r>
                      <a:rPr lang="en-GB" sz="2400" b="0" i="1" smtClean="0">
                        <a:latin typeface="Cambria Math"/>
                      </a:rPr>
                      <m:t>𝑥</m:t>
                    </m:r>
                    <m:r>
                      <a:rPr lang="en-GB" sz="2400" b="0" i="1" smtClean="0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400" b="0" i="1" smtClean="0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en-GB" sz="24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400" b="0" i="1" smtClean="0">
                        <a:latin typeface="Cambria Math"/>
                      </a:rPr>
                      <m:t>−36</m:t>
                    </m:r>
                    <m:r>
                      <a:rPr lang="en-GB" sz="2400" b="0" i="1" smtClean="0">
                        <a:latin typeface="Cambria Math"/>
                      </a:rPr>
                      <m:t>𝑦</m:t>
                    </m:r>
                    <m:r>
                      <a:rPr lang="en-GB" sz="2400" b="0" i="1" smtClean="0">
                        <a:latin typeface="Cambria Math"/>
                      </a:rPr>
                      <m:t>=−365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				</a:t>
                </a:r>
                <a:r>
                  <a:rPr lang="en-GB" sz="1600" dirty="0">
                    <a:latin typeface="Comic Sans MS" panose="030F0702030302020204" pitchFamily="66" charset="0"/>
                  </a:rPr>
                  <a:t>(3)</a:t>
                </a:r>
                <a:endParaRPr lang="en-GB" sz="2400" dirty="0">
                  <a:latin typeface="Comic Sans MS" panose="030F0702030302020204" pitchFamily="66" charset="0"/>
                </a:endParaRP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1600" dirty="0"/>
                  <a:t>				      </a:t>
                </a:r>
                <a14:m>
                  <m:oMath xmlns:m="http://schemas.openxmlformats.org/officeDocument/2006/math">
                    <m:r>
                      <a:rPr lang="en-GB" sz="2400" i="1">
                        <a:latin typeface="Cambria Math"/>
                      </a:rPr>
                      <m:t>𝑥</m:t>
                    </m:r>
                    <m:r>
                      <a:rPr lang="en-GB" sz="2400" i="1">
                        <a:latin typeface="Cambria Math"/>
                      </a:rPr>
                      <m:t>=55−2</m:t>
                    </m:r>
                    <m:r>
                      <a:rPr lang="en-GB" sz="2400" b="0" i="1" smtClean="0">
                        <a:latin typeface="Cambria Math"/>
                      </a:rPr>
                      <m:t>𝑦</m:t>
                    </m:r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			(1)</a:t>
                </a:r>
              </a:p>
              <a:p>
                <a:endParaRPr lang="en-GB" sz="16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/>
                  <a:t>	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sz="24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/>
                              </a:rPr>
                              <m:t>55−2</m:t>
                            </m:r>
                            <m:r>
                              <a:rPr lang="en-GB" sz="2400" b="0" i="1" smtClean="0">
                                <a:latin typeface="Cambria Math"/>
                              </a:rPr>
                              <m:t>𝑦</m:t>
                            </m:r>
                          </m:e>
                        </m:d>
                      </m:e>
                      <m:sup>
                        <m:r>
                          <a:rPr lang="en-GB" sz="2400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400" b="0" i="1" smtClean="0">
                        <a:latin typeface="Cambria Math"/>
                      </a:rPr>
                      <m:t>−</m:t>
                    </m:r>
                    <m:r>
                      <a:rPr lang="en-GB" sz="2400" i="1">
                        <a:latin typeface="Cambria Math"/>
                      </a:rPr>
                      <m:t>18</m:t>
                    </m:r>
                    <m:d>
                      <m:d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400" b="0" i="1" smtClean="0">
                            <a:latin typeface="Cambria Math"/>
                          </a:rPr>
                          <m:t>55−2</m:t>
                        </m:r>
                        <m:r>
                          <a:rPr lang="en-GB" sz="2400" b="0" i="1" smtClean="0">
                            <a:latin typeface="Cambria Math"/>
                          </a:rPr>
                          <m:t>𝑦</m:t>
                        </m:r>
                      </m:e>
                    </m:d>
                    <m:r>
                      <a:rPr lang="en-GB" sz="2400" i="1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400" i="1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en-GB" sz="2400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400" b="0" i="1" smtClean="0">
                        <a:latin typeface="Cambria Math"/>
                      </a:rPr>
                      <m:t>−</m:t>
                    </m:r>
                    <m:r>
                      <a:rPr lang="en-GB" sz="2400" i="1">
                        <a:latin typeface="Cambria Math"/>
                      </a:rPr>
                      <m:t>36</m:t>
                    </m:r>
                    <m:r>
                      <a:rPr lang="en-GB" sz="2400" i="1">
                        <a:latin typeface="Cambria Math"/>
                      </a:rPr>
                      <m:t>𝑦</m:t>
                    </m:r>
                    <m:r>
                      <a:rPr lang="en-GB" sz="2400" i="1">
                        <a:latin typeface="Cambria Math"/>
                      </a:rPr>
                      <m:t>=−365</m:t>
                    </m:r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		(3)</a:t>
                </a:r>
              </a:p>
              <a:p>
                <a:endParaRPr lang="en-GB" sz="1600" dirty="0">
                  <a:latin typeface="Comic Sans MS" panose="030F0702030302020204" pitchFamily="66" charset="0"/>
                </a:endParaRPr>
              </a:p>
              <a:p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/>
                      </a:rPr>
                      <m:t>3025−220</m:t>
                    </m:r>
                    <m:r>
                      <a:rPr lang="en-GB" sz="2400" b="0" i="1" smtClean="0">
                        <a:latin typeface="Cambria Math"/>
                      </a:rPr>
                      <m:t>𝑦</m:t>
                    </m:r>
                    <m:r>
                      <a:rPr lang="en-GB" sz="2400" b="0" i="1" smtClean="0">
                        <a:latin typeface="Cambria Math"/>
                      </a:rPr>
                      <m:t>+4</m:t>
                    </m:r>
                    <m:sSup>
                      <m:sSupPr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400" b="0" i="1" smtClean="0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en-GB" sz="24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400" b="0" i="1" smtClean="0">
                        <a:latin typeface="Cambria Math"/>
                      </a:rPr>
                      <m:t>−990+36</m:t>
                    </m:r>
                    <m:r>
                      <a:rPr lang="en-GB" sz="2400" b="0" i="1" smtClean="0">
                        <a:latin typeface="Cambria Math"/>
                      </a:rPr>
                      <m:t>𝑦</m:t>
                    </m:r>
                    <m:r>
                      <a:rPr lang="en-GB" sz="2400" b="0" i="1" smtClean="0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400" b="0" i="1" smtClean="0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en-GB" sz="24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400" b="0" i="1" smtClean="0">
                        <a:latin typeface="Cambria Math"/>
                      </a:rPr>
                      <m:t>−36</m:t>
                    </m:r>
                    <m:r>
                      <a:rPr lang="en-GB" sz="2400" b="0" i="1" smtClean="0">
                        <a:latin typeface="Cambria Math"/>
                      </a:rPr>
                      <m:t>𝑦</m:t>
                    </m:r>
                    <m:r>
                      <a:rPr lang="en-GB" sz="2400" b="0" i="1" smtClean="0">
                        <a:latin typeface="Cambria Math"/>
                      </a:rPr>
                      <m:t>=−365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	</a:t>
                </a:r>
              </a:p>
              <a:p>
                <a:endParaRPr lang="en-GB" sz="2400" b="0" dirty="0"/>
              </a:p>
              <a:p>
                <a:r>
                  <a:rPr lang="en-GB" sz="2400" b="0" dirty="0"/>
                  <a:t>	        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/>
                      </a:rPr>
                      <m:t>5</m:t>
                    </m:r>
                    <m:sSup>
                      <m:sSup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400" i="1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en-GB" sz="2400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400" b="0" i="1" smtClean="0">
                        <a:latin typeface="Cambria Math"/>
                      </a:rPr>
                      <m:t>−220</m:t>
                    </m:r>
                    <m:r>
                      <a:rPr lang="en-GB" sz="2400" b="0" i="1" smtClean="0">
                        <a:latin typeface="Cambria Math"/>
                      </a:rPr>
                      <m:t>𝑦</m:t>
                    </m:r>
                    <m:r>
                      <a:rPr lang="en-GB" sz="2400" i="1">
                        <a:latin typeface="Cambria Math"/>
                      </a:rPr>
                      <m:t>+</m:t>
                    </m:r>
                    <m:r>
                      <a:rPr lang="en-GB" sz="2400" b="0" i="1" smtClean="0">
                        <a:latin typeface="Cambria Math"/>
                      </a:rPr>
                      <m:t>2400=0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	</a:t>
                </a:r>
              </a:p>
              <a:p>
                <a:r>
                  <a:rPr lang="en-GB" sz="1600" dirty="0"/>
                  <a:t>		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400" i="1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en-GB" sz="2400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400" i="1">
                        <a:latin typeface="Cambria Math"/>
                      </a:rPr>
                      <m:t>−</m:t>
                    </m:r>
                    <m:r>
                      <a:rPr lang="en-GB" sz="2400" b="0" i="1" smtClean="0">
                        <a:latin typeface="Cambria Math"/>
                      </a:rPr>
                      <m:t>44</m:t>
                    </m:r>
                    <m:r>
                      <a:rPr lang="en-GB" sz="2400" i="1">
                        <a:latin typeface="Cambria Math"/>
                      </a:rPr>
                      <m:t>𝑦</m:t>
                    </m:r>
                    <m:r>
                      <a:rPr lang="en-GB" sz="2400" i="1">
                        <a:latin typeface="Cambria Math"/>
                      </a:rPr>
                      <m:t>+480=0</m:t>
                    </m:r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	</a:t>
                </a:r>
              </a:p>
              <a:p>
                <a:r>
                  <a:rPr lang="en-GB" sz="1600" dirty="0"/>
                  <a:t>		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400" b="0" i="1" smtClean="0">
                            <a:latin typeface="Cambria Math"/>
                          </a:rPr>
                          <m:t>𝑦</m:t>
                        </m:r>
                        <m:r>
                          <a:rPr lang="en-GB" sz="2400" b="0" i="1" smtClean="0">
                            <a:latin typeface="Cambria Math"/>
                          </a:rPr>
                          <m:t>−20</m:t>
                        </m:r>
                      </m:e>
                    </m:d>
                    <m:d>
                      <m:d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400" b="0" i="1" smtClean="0">
                            <a:latin typeface="Cambria Math"/>
                          </a:rPr>
                          <m:t>𝑦</m:t>
                        </m:r>
                        <m:r>
                          <a:rPr lang="en-GB" sz="2400" b="0" i="1" smtClean="0">
                            <a:latin typeface="Cambria Math"/>
                          </a:rPr>
                          <m:t>−24</m:t>
                        </m:r>
                      </m:e>
                    </m:d>
                    <m:r>
                      <a:rPr lang="en-GB" sz="2400" i="1">
                        <a:latin typeface="Cambria Math"/>
                      </a:rPr>
                      <m:t>=0</m:t>
                    </m:r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	</a:t>
                </a:r>
              </a:p>
              <a:p>
                <a:endParaRPr lang="en-GB" sz="2400" dirty="0"/>
              </a:p>
              <a:p>
                <a:r>
                  <a:rPr lang="en-GB" sz="2400" dirty="0"/>
                  <a:t>			</a:t>
                </a:r>
                <a14:m>
                  <m:oMath xmlns:m="http://schemas.openxmlformats.org/officeDocument/2006/math">
                    <m:r>
                      <a:rPr lang="en-GB" sz="2400" i="1" dirty="0">
                        <a:latin typeface="Cambria Math"/>
                      </a:rPr>
                      <m:t>𝑦</m:t>
                    </m:r>
                    <m:r>
                      <a:rPr lang="en-GB" sz="2400" i="1" dirty="0">
                        <a:latin typeface="Cambria Math"/>
                      </a:rPr>
                      <m:t>=20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    or      </a:t>
                </a:r>
                <a14:m>
                  <m:oMath xmlns:m="http://schemas.openxmlformats.org/officeDocument/2006/math">
                    <m:r>
                      <a:rPr lang="en-GB" sz="2400" i="1" dirty="0">
                        <a:latin typeface="Cambria Math"/>
                      </a:rPr>
                      <m:t>𝑦</m:t>
                    </m:r>
                    <m:r>
                      <a:rPr lang="en-GB" sz="2400" i="1" dirty="0">
                        <a:latin typeface="Cambria Math"/>
                      </a:rPr>
                      <m:t>=24</m:t>
                    </m:r>
                  </m:oMath>
                </a14:m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			</a:t>
                </a:r>
                <a14:m>
                  <m:oMath xmlns:m="http://schemas.openxmlformats.org/officeDocument/2006/math">
                    <m:r>
                      <a:rPr lang="en-GB" sz="2400" i="1" dirty="0">
                        <a:latin typeface="Cambria Math"/>
                      </a:rPr>
                      <m:t>𝑥</m:t>
                    </m:r>
                    <m:r>
                      <a:rPr lang="en-GB" sz="2400" i="1" dirty="0">
                        <a:latin typeface="Cambria Math"/>
                      </a:rPr>
                      <m:t>=15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    or      </a:t>
                </a:r>
                <a14:m>
                  <m:oMath xmlns:m="http://schemas.openxmlformats.org/officeDocument/2006/math">
                    <m:r>
                      <a:rPr lang="en-GB" sz="2400" i="1" dirty="0">
                        <a:latin typeface="Cambria Math"/>
                      </a:rPr>
                      <m:t>𝑥</m:t>
                    </m:r>
                    <m:r>
                      <a:rPr lang="en-GB" sz="2400" i="1" dirty="0">
                        <a:latin typeface="Cambria Math"/>
                      </a:rPr>
                      <m:t>=7</m:t>
                    </m:r>
                  </m:oMath>
                </a14:m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9148" y="993456"/>
                <a:ext cx="8770350" cy="5367944"/>
              </a:xfrm>
              <a:prstGeom prst="rect">
                <a:avLst/>
              </a:prstGeom>
              <a:blipFill rotWithShape="1">
                <a:blip r:embed="rId2"/>
                <a:stretch>
                  <a:fillRect l="-278" b="-170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extBox 17"/>
          <p:cNvSpPr txBox="1"/>
          <p:nvPr/>
        </p:nvSpPr>
        <p:spPr>
          <a:xfrm>
            <a:off x="647689" y="373600"/>
            <a:ext cx="78486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An interesting pair of Simultaneous Equations</a:t>
            </a:r>
          </a:p>
        </p:txBody>
      </p:sp>
    </p:spTree>
    <p:extLst>
      <p:ext uri="{BB962C8B-B14F-4D97-AF65-F5344CB8AC3E}">
        <p14:creationId xmlns:p14="http://schemas.microsoft.com/office/powerpoint/2010/main" val="3581622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5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092522" y="4394080"/>
                <a:ext cx="6958956" cy="1384995"/>
              </a:xfrm>
              <a:prstGeom prst="rect">
                <a:avLst/>
              </a:prstGeom>
              <a:noFill/>
              <a:ln w="28575">
                <a:solidFill>
                  <a:schemeClr val="accent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n-GB" sz="2800" dirty="0"/>
                  <a:t>		   </a:t>
                </a:r>
                <a:r>
                  <a:rPr lang="en-GB" sz="2000" dirty="0"/>
                  <a:t>  </a:t>
                </a:r>
                <a:r>
                  <a:rPr lang="en-GB" sz="2800" dirty="0"/>
                  <a:t>  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/>
                      </a:rPr>
                      <m:t>𝑥</m:t>
                    </m:r>
                    <m:r>
                      <a:rPr lang="en-GB" sz="2800" i="1">
                        <a:latin typeface="Cambria Math"/>
                      </a:rPr>
                      <m:t>+2</m:t>
                    </m:r>
                    <m:r>
                      <a:rPr lang="en-GB" sz="2800" i="1">
                        <a:latin typeface="Cambria Math"/>
                      </a:rPr>
                      <m:t>𝑦</m:t>
                    </m:r>
                    <m:r>
                      <a:rPr lang="en-GB" sz="2800" i="1">
                        <a:latin typeface="Cambria Math"/>
                      </a:rPr>
                      <m:t>=55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			</a:t>
                </a:r>
                <a:r>
                  <a:rPr lang="en-GB" dirty="0">
                    <a:latin typeface="Comic Sans MS" panose="030F0702030302020204" pitchFamily="66" charset="0"/>
                  </a:rPr>
                  <a:t>(1)</a:t>
                </a: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/>
                  <a:t>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GB" sz="2800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800" b="0" i="1" smtClean="0">
                        <a:latin typeface="Cambria Math"/>
                      </a:rPr>
                      <m:t>−</m:t>
                    </m:r>
                    <m:r>
                      <a:rPr lang="en-GB" sz="2800" i="1">
                        <a:latin typeface="Cambria Math"/>
                      </a:rPr>
                      <m:t>18</m:t>
                    </m:r>
                    <m:r>
                      <a:rPr lang="en-GB" sz="2800" i="1">
                        <a:latin typeface="Cambria Math"/>
                      </a:rPr>
                      <m:t>𝑥</m:t>
                    </m:r>
                    <m:r>
                      <a:rPr lang="en-GB" sz="2800" i="1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i="1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en-GB" sz="2800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800" i="1">
                        <a:latin typeface="Cambria Math"/>
                      </a:rPr>
                      <m:t>−36</m:t>
                    </m:r>
                    <m:r>
                      <a:rPr lang="en-GB" sz="2800" i="1">
                        <a:latin typeface="Cambria Math"/>
                      </a:rPr>
                      <m:t>𝑦</m:t>
                    </m:r>
                    <m:r>
                      <a:rPr lang="en-GB" sz="2800" i="1">
                        <a:latin typeface="Cambria Math"/>
                      </a:rPr>
                      <m:t>=−365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		</a:t>
                </a:r>
                <a:r>
                  <a:rPr lang="en-GB" dirty="0">
                    <a:latin typeface="Comic Sans MS" panose="030F0702030302020204" pitchFamily="66" charset="0"/>
                  </a:rPr>
                  <a:t>(3)</a:t>
                </a:r>
                <a:endParaRPr lang="en-GB" sz="28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2522" y="4394080"/>
                <a:ext cx="6958956" cy="1384995"/>
              </a:xfrm>
              <a:prstGeom prst="rect">
                <a:avLst/>
              </a:prstGeom>
              <a:blipFill rotWithShape="1">
                <a:blip r:embed="rId2"/>
                <a:stretch>
                  <a:fillRect b="-2586"/>
                </a:stretch>
              </a:blipFill>
              <a:ln w="28575"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092522" y="2267264"/>
                <a:ext cx="6958956" cy="1384995"/>
              </a:xfrm>
              <a:prstGeom prst="rect">
                <a:avLst/>
              </a:prstGeom>
              <a:noFill/>
              <a:ln w="28575">
                <a:solidFill>
                  <a:schemeClr val="accent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n-GB" sz="2800" b="0" dirty="0"/>
                  <a:t>		</a:t>
                </a:r>
                <a:r>
                  <a:rPr lang="en-GB" sz="2800" dirty="0"/>
                  <a:t>   </a:t>
                </a:r>
                <a:r>
                  <a:rPr lang="en-GB" sz="2000" dirty="0"/>
                  <a:t>  </a:t>
                </a:r>
                <a:r>
                  <a:rPr lang="en-GB" sz="2800" dirty="0"/>
                  <a:t>  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/>
                      </a:rPr>
                      <m:t>𝑥</m:t>
                    </m:r>
                    <m:r>
                      <a:rPr lang="en-GB" sz="2800" b="0" i="1" smtClean="0">
                        <a:latin typeface="Cambria Math"/>
                      </a:rPr>
                      <m:t>+2</m:t>
                    </m:r>
                    <m:r>
                      <a:rPr lang="en-GB" sz="2800" b="0" i="1" smtClean="0">
                        <a:latin typeface="Cambria Math"/>
                      </a:rPr>
                      <m:t>𝑦</m:t>
                    </m:r>
                    <m:r>
                      <a:rPr lang="en-GB" sz="2800" b="0" i="1" smtClean="0">
                        <a:latin typeface="Cambria Math"/>
                      </a:rPr>
                      <m:t>=55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			</a:t>
                </a:r>
                <a:r>
                  <a:rPr lang="en-GB" dirty="0">
                    <a:latin typeface="Comic Sans MS" panose="030F0702030302020204" pitchFamily="66" charset="0"/>
                  </a:rPr>
                  <a:t>(1)</a:t>
                </a:r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/>
                  <a:t>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GB" sz="28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800" b="0" i="1" smtClean="0">
                        <a:latin typeface="Cambria Math"/>
                      </a:rPr>
                      <m:t>+18</m:t>
                    </m:r>
                    <m:r>
                      <a:rPr lang="en-GB" sz="2800" b="0" i="1" smtClean="0">
                        <a:latin typeface="Cambria Math"/>
                      </a:rPr>
                      <m:t>𝑥</m:t>
                    </m:r>
                    <m:r>
                      <a:rPr lang="en-GB" sz="2800" b="0" i="1" smtClean="0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en-GB" sz="28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800" b="0" i="1" smtClean="0">
                        <a:latin typeface="Cambria Math"/>
                      </a:rPr>
                      <m:t>+36</m:t>
                    </m:r>
                    <m:r>
                      <a:rPr lang="en-GB" sz="2800" b="0" i="1" smtClean="0">
                        <a:latin typeface="Cambria Math"/>
                      </a:rPr>
                      <m:t>𝑦</m:t>
                    </m:r>
                    <m:r>
                      <a:rPr lang="en-GB" sz="2800" b="0" i="1" smtClean="0">
                        <a:latin typeface="Cambria Math"/>
                      </a:rPr>
                      <m:t>=1615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		</a:t>
                </a:r>
                <a:r>
                  <a:rPr lang="en-GB" dirty="0">
                    <a:latin typeface="Comic Sans MS" panose="030F0702030302020204" pitchFamily="66" charset="0"/>
                  </a:rPr>
                  <a:t>(2)</a:t>
                </a: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2522" y="2267264"/>
                <a:ext cx="6958956" cy="1384995"/>
              </a:xfrm>
              <a:prstGeom prst="rect">
                <a:avLst/>
              </a:prstGeom>
              <a:blipFill rotWithShape="1">
                <a:blip r:embed="rId3"/>
                <a:stretch>
                  <a:fillRect b="-2586"/>
                </a:stretch>
              </a:blipFill>
              <a:ln w="28575"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359148" y="1280064"/>
                <a:ext cx="8034686" cy="29854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en-GB" sz="2000" dirty="0">
                  <a:latin typeface="Comic Sans MS" panose="030F0702030302020204" pitchFamily="66" charset="0"/>
                </a:endParaRPr>
              </a:p>
              <a:p>
                <a:r>
                  <a:rPr lang="en-GB" sz="2000" dirty="0">
                    <a:latin typeface="Comic Sans MS" panose="030F0702030302020204" pitchFamily="66" charset="0"/>
                  </a:rPr>
                  <a:t>Can you explain your results?</a:t>
                </a:r>
              </a:p>
              <a:p>
                <a:endParaRPr lang="en-GB" sz="2000" dirty="0">
                  <a:latin typeface="Comic Sans MS" panose="030F0702030302020204" pitchFamily="66" charset="0"/>
                </a:endParaRPr>
              </a:p>
              <a:p>
                <a:endParaRPr lang="en-GB" sz="2000" dirty="0">
                  <a:latin typeface="Comic Sans MS" panose="030F0702030302020204" pitchFamily="66" charset="0"/>
                </a:endParaRPr>
              </a:p>
              <a:p>
                <a:endParaRPr lang="en-GB" sz="2000" dirty="0">
                  <a:latin typeface="Comic Sans MS" panose="030F0702030302020204" pitchFamily="66" charset="0"/>
                </a:endParaRPr>
              </a:p>
              <a:p>
                <a:endParaRPr lang="en-GB" sz="2000" dirty="0">
                  <a:latin typeface="Comic Sans MS" panose="030F0702030302020204" pitchFamily="66" charset="0"/>
                </a:endParaRPr>
              </a:p>
              <a:p>
                <a:endParaRPr lang="en-GB" sz="2000" dirty="0">
                  <a:latin typeface="Comic Sans MS" panose="030F0702030302020204" pitchFamily="66" charset="0"/>
                </a:endParaRPr>
              </a:p>
              <a:p>
                <a:endParaRPr lang="en-GB" sz="2000" dirty="0">
                  <a:latin typeface="Comic Sans MS" panose="030F0702030302020204" pitchFamily="66" charset="0"/>
                </a:endParaRPr>
              </a:p>
              <a:p>
                <a:r>
                  <a:rPr lang="en-GB" sz="2000" dirty="0">
                    <a:latin typeface="Comic Sans MS" panose="030F0702030302020204" pitchFamily="66" charset="0"/>
                  </a:rPr>
                  <a:t>Solution to both is 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/>
                      </a:rPr>
                      <m:t>𝑥</m:t>
                    </m:r>
                    <m:r>
                      <a:rPr lang="en-GB" sz="2800" i="1" dirty="0" smtClean="0">
                        <a:latin typeface="Cambria Math"/>
                      </a:rPr>
                      <m:t>=7 , </m:t>
                    </m:r>
                    <m:r>
                      <a:rPr lang="en-GB" sz="2800" i="1" dirty="0" smtClean="0">
                        <a:latin typeface="Cambria Math"/>
                      </a:rPr>
                      <m:t>𝑦</m:t>
                    </m:r>
                    <m:r>
                      <a:rPr lang="en-GB" sz="2800" i="1" dirty="0" smtClean="0">
                        <a:latin typeface="Cambria Math"/>
                      </a:rPr>
                      <m:t>=24    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and  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/>
                      </a:rPr>
                      <m:t>𝑥</m:t>
                    </m:r>
                    <m:r>
                      <a:rPr lang="en-GB" sz="2800" i="1" dirty="0" smtClean="0">
                        <a:latin typeface="Cambria Math"/>
                      </a:rPr>
                      <m:t>=15 , </m:t>
                    </m:r>
                    <m:r>
                      <a:rPr lang="en-GB" sz="2800" i="1" dirty="0" smtClean="0">
                        <a:latin typeface="Cambria Math"/>
                      </a:rPr>
                      <m:t>𝑦</m:t>
                    </m:r>
                    <m:r>
                      <a:rPr lang="en-GB" sz="2800" i="1" dirty="0" smtClean="0">
                        <a:latin typeface="Cambria Math"/>
                      </a:rPr>
                      <m:t>=20</m:t>
                    </m:r>
                  </m:oMath>
                </a14:m>
                <a:endParaRPr lang="en-GB" sz="28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9148" y="1280064"/>
                <a:ext cx="8034686" cy="2985433"/>
              </a:xfrm>
              <a:prstGeom prst="rect">
                <a:avLst/>
              </a:prstGeom>
              <a:blipFill rotWithShape="1">
                <a:blip r:embed="rId4"/>
                <a:stretch>
                  <a:fillRect l="-835" b="-16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647689" y="373600"/>
            <a:ext cx="78486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An interesting pair of Simultaneous Equations</a:t>
            </a:r>
          </a:p>
        </p:txBody>
      </p:sp>
    </p:spTree>
    <p:extLst>
      <p:ext uri="{BB962C8B-B14F-4D97-AF65-F5344CB8AC3E}">
        <p14:creationId xmlns:p14="http://schemas.microsoft.com/office/powerpoint/2010/main" val="11524724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464023" y="4011936"/>
                <a:ext cx="8270543" cy="2246769"/>
              </a:xfrm>
              <a:prstGeom prst="rect">
                <a:avLst/>
              </a:prstGeom>
              <a:noFill/>
              <a:ln w="28575"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		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GB" sz="2800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800" b="0" i="1" smtClean="0">
                        <a:latin typeface="Cambria Math"/>
                      </a:rPr>
                      <m:t>−</m:t>
                    </m:r>
                    <m:r>
                      <a:rPr lang="en-GB" sz="2800" i="1">
                        <a:latin typeface="Cambria Math"/>
                      </a:rPr>
                      <m:t>18</m:t>
                    </m:r>
                    <m:r>
                      <a:rPr lang="en-GB" sz="2800" i="1">
                        <a:latin typeface="Cambria Math"/>
                      </a:rPr>
                      <m:t>𝑥</m:t>
                    </m:r>
                    <m:r>
                      <a:rPr lang="en-GB" sz="2800" i="1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i="1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en-GB" sz="2800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800" i="1">
                        <a:latin typeface="Cambria Math"/>
                      </a:rPr>
                      <m:t>−36</m:t>
                    </m:r>
                    <m:r>
                      <a:rPr lang="en-GB" sz="2800" i="1">
                        <a:latin typeface="Cambria Math"/>
                      </a:rPr>
                      <m:t>𝑦</m:t>
                    </m:r>
                    <m:r>
                      <a:rPr lang="en-GB" sz="2800" i="1">
                        <a:latin typeface="Cambria Math"/>
                      </a:rPr>
                      <m:t>=−365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		</a:t>
                </a:r>
                <a:r>
                  <a:rPr lang="en-GB" dirty="0">
                    <a:latin typeface="Comic Sans MS" panose="030F0702030302020204" pitchFamily="66" charset="0"/>
                  </a:rPr>
                  <a:t>(3)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sz="28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800" i="1">
                                <a:latin typeface="Cambria Math"/>
                              </a:rPr>
                              <m:t>𝑥</m:t>
                            </m:r>
                            <m:r>
                              <a:rPr lang="en-GB" sz="2800" b="0" i="1" smtClean="0">
                                <a:latin typeface="Cambria Math"/>
                              </a:rPr>
                              <m:t>−</m:t>
                            </m:r>
                            <m:r>
                              <a:rPr lang="en-GB" sz="2800" i="1">
                                <a:latin typeface="Cambria Math"/>
                              </a:rPr>
                              <m:t>9</m:t>
                            </m:r>
                          </m:e>
                        </m:d>
                      </m:e>
                      <m:sup>
                        <m:r>
                          <a:rPr lang="en-GB" sz="2800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800" i="1">
                        <a:latin typeface="Cambria Math"/>
                      </a:rPr>
                      <m:t>−81+</m:t>
                    </m:r>
                    <m:sSup>
                      <m:sSup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sz="28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800" i="1">
                                <a:latin typeface="Cambria Math"/>
                              </a:rPr>
                              <m:t>𝑦</m:t>
                            </m:r>
                            <m:r>
                              <a:rPr lang="en-GB" sz="2800" b="0" i="1" smtClean="0">
                                <a:latin typeface="Cambria Math"/>
                              </a:rPr>
                              <m:t>−</m:t>
                            </m:r>
                            <m:r>
                              <a:rPr lang="en-GB" sz="2800" i="1">
                                <a:latin typeface="Cambria Math"/>
                              </a:rPr>
                              <m:t>18</m:t>
                            </m:r>
                          </m:e>
                        </m:d>
                      </m:e>
                      <m:sup>
                        <m:r>
                          <a:rPr lang="en-GB" sz="2800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800" i="1">
                        <a:latin typeface="Cambria Math"/>
                      </a:rPr>
                      <m:t>−324=</m:t>
                    </m:r>
                    <m:r>
                      <a:rPr lang="en-GB" sz="2800" b="0" i="1" smtClean="0">
                        <a:latin typeface="Cambria Math"/>
                      </a:rPr>
                      <m:t>−365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</a:t>
                </a:r>
              </a:p>
              <a:p>
                <a:r>
                  <a:rPr lang="en-GB" sz="2800" dirty="0"/>
                  <a:t>	      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sz="28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800" i="1">
                                <a:latin typeface="Cambria Math"/>
                              </a:rPr>
                              <m:t>𝑥</m:t>
                            </m:r>
                            <m:r>
                              <a:rPr lang="en-GB" sz="2800" i="1">
                                <a:latin typeface="Cambria Math"/>
                              </a:rPr>
                              <m:t>−9</m:t>
                            </m:r>
                          </m:e>
                        </m:d>
                      </m:e>
                      <m:sup>
                        <m:r>
                          <a:rPr lang="en-GB" sz="2800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800" i="1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sz="28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800" i="1">
                                <a:latin typeface="Cambria Math"/>
                              </a:rPr>
                              <m:t>𝑦</m:t>
                            </m:r>
                            <m:r>
                              <a:rPr lang="en-GB" sz="2800" i="1">
                                <a:latin typeface="Cambria Math"/>
                              </a:rPr>
                              <m:t>−18</m:t>
                            </m:r>
                          </m:e>
                        </m:d>
                      </m:e>
                      <m:sup>
                        <m:r>
                          <a:rPr lang="en-GB" sz="2800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800" i="1">
                        <a:latin typeface="Cambria Math"/>
                      </a:rPr>
                      <m:t>=</m:t>
                    </m:r>
                    <m:r>
                      <a:rPr lang="en-GB" sz="2800" b="0" i="1" smtClean="0">
                        <a:latin typeface="Cambria Math"/>
                      </a:rPr>
                      <m:t>40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</a:t>
                </a: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023" y="4011936"/>
                <a:ext cx="8270543" cy="2246769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464023" y="1885120"/>
                <a:ext cx="8270543" cy="1815882"/>
              </a:xfrm>
              <a:prstGeom prst="rect">
                <a:avLst/>
              </a:prstGeom>
              <a:noFill/>
              <a:ln w="28575"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 		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GB" sz="28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800" b="0" i="1" smtClean="0">
                        <a:latin typeface="Cambria Math"/>
                      </a:rPr>
                      <m:t>+18</m:t>
                    </m:r>
                    <m:r>
                      <a:rPr lang="en-GB" sz="2800" b="0" i="1" smtClean="0">
                        <a:latin typeface="Cambria Math"/>
                      </a:rPr>
                      <m:t>𝑥</m:t>
                    </m:r>
                    <m:r>
                      <a:rPr lang="en-GB" sz="2800" b="0" i="1" smtClean="0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en-GB" sz="28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800" b="0" i="1" smtClean="0">
                        <a:latin typeface="Cambria Math"/>
                      </a:rPr>
                      <m:t>+36</m:t>
                    </m:r>
                    <m:r>
                      <a:rPr lang="en-GB" sz="2800" b="0" i="1" smtClean="0">
                        <a:latin typeface="Cambria Math"/>
                      </a:rPr>
                      <m:t>𝑦</m:t>
                    </m:r>
                    <m:r>
                      <a:rPr lang="en-GB" sz="2800" b="0" i="1" smtClean="0">
                        <a:latin typeface="Cambria Math"/>
                      </a:rPr>
                      <m:t>=1615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		</a:t>
                </a:r>
                <a:r>
                  <a:rPr lang="en-GB" dirty="0">
                    <a:latin typeface="Comic Sans MS" panose="030F0702030302020204" pitchFamily="66" charset="0"/>
                  </a:rPr>
                  <a:t>(2)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sz="28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800" b="0" i="1" smtClean="0">
                                <a:latin typeface="Cambria Math"/>
                              </a:rPr>
                              <m:t>𝑥</m:t>
                            </m:r>
                            <m:r>
                              <a:rPr lang="en-GB" sz="2800" b="0" i="1" smtClean="0">
                                <a:latin typeface="Cambria Math"/>
                              </a:rPr>
                              <m:t>+9</m:t>
                            </m:r>
                          </m:e>
                        </m:d>
                      </m:e>
                      <m:sup>
                        <m:r>
                          <a:rPr lang="en-GB" sz="28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800" b="0" i="1" smtClean="0">
                        <a:latin typeface="Cambria Math"/>
                      </a:rPr>
                      <m:t>−81+</m:t>
                    </m:r>
                    <m:sSup>
                      <m:sSup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sz="28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800" b="0" i="1" smtClean="0">
                                <a:latin typeface="Cambria Math"/>
                              </a:rPr>
                              <m:t>𝑦</m:t>
                            </m:r>
                            <m:r>
                              <a:rPr lang="en-GB" sz="2800" b="0" i="1" smtClean="0">
                                <a:latin typeface="Cambria Math"/>
                              </a:rPr>
                              <m:t>+18</m:t>
                            </m:r>
                          </m:e>
                        </m:d>
                      </m:e>
                      <m:sup>
                        <m:r>
                          <a:rPr lang="en-GB" sz="28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800" b="0" i="1" smtClean="0">
                        <a:latin typeface="Cambria Math"/>
                      </a:rPr>
                      <m:t>−324=1615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</a:t>
                </a:r>
              </a:p>
              <a:p>
                <a:r>
                  <a:rPr lang="en-GB" sz="2800" dirty="0"/>
                  <a:t>		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sz="28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800" i="1">
                                <a:latin typeface="Cambria Math"/>
                              </a:rPr>
                              <m:t>𝑥</m:t>
                            </m:r>
                            <m:r>
                              <a:rPr lang="en-GB" sz="2800" i="1">
                                <a:latin typeface="Cambria Math"/>
                              </a:rPr>
                              <m:t>+9</m:t>
                            </m:r>
                          </m:e>
                        </m:d>
                      </m:e>
                      <m:sup>
                        <m:r>
                          <a:rPr lang="en-GB" sz="2800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800" i="1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sz="28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800" i="1">
                                <a:latin typeface="Cambria Math"/>
                              </a:rPr>
                              <m:t>𝑦</m:t>
                            </m:r>
                            <m:r>
                              <a:rPr lang="en-GB" sz="2800" i="1">
                                <a:latin typeface="Cambria Math"/>
                              </a:rPr>
                              <m:t>+18</m:t>
                            </m:r>
                          </m:e>
                        </m:d>
                      </m:e>
                      <m:sup>
                        <m:r>
                          <a:rPr lang="en-GB" sz="2800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800" i="1">
                        <a:latin typeface="Cambria Math"/>
                      </a:rPr>
                      <m:t>=</m:t>
                    </m:r>
                    <m:r>
                      <a:rPr lang="en-GB" sz="2800" b="0" i="1" smtClean="0">
                        <a:latin typeface="Cambria Math"/>
                      </a:rPr>
                      <m:t>2020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</a:t>
                </a: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023" y="1885120"/>
                <a:ext cx="8270543" cy="181588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359148" y="1280064"/>
            <a:ext cx="80346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Complete the square on equations (2) and (3).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59148" y="5840768"/>
            <a:ext cx="80346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It is insightful to see these equations plotted on axes…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7689" y="373600"/>
            <a:ext cx="78486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An interesting pair of Simultaneous Equations</a:t>
            </a:r>
          </a:p>
        </p:txBody>
      </p:sp>
    </p:spTree>
    <p:extLst>
      <p:ext uri="{BB962C8B-B14F-4D97-AF65-F5344CB8AC3E}">
        <p14:creationId xmlns:p14="http://schemas.microsoft.com/office/powerpoint/2010/main" val="3728588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8" grpId="0" build="p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109" y="779145"/>
            <a:ext cx="8927783" cy="52997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47689" y="86992"/>
            <a:ext cx="78486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An interesting pair of Simultaneous Equations</a:t>
            </a:r>
          </a:p>
        </p:txBody>
      </p:sp>
    </p:spTree>
    <p:extLst>
      <p:ext uri="{BB962C8B-B14F-4D97-AF65-F5344CB8AC3E}">
        <p14:creationId xmlns:p14="http://schemas.microsoft.com/office/powerpoint/2010/main" val="31808556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109" y="779145"/>
            <a:ext cx="8927783" cy="52997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47689" y="86992"/>
            <a:ext cx="78486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An interesting pair of Simultaneous Equations</a:t>
            </a:r>
          </a:p>
        </p:txBody>
      </p:sp>
    </p:spTree>
    <p:extLst>
      <p:ext uri="{BB962C8B-B14F-4D97-AF65-F5344CB8AC3E}">
        <p14:creationId xmlns:p14="http://schemas.microsoft.com/office/powerpoint/2010/main" val="2514640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109" y="779145"/>
            <a:ext cx="8927783" cy="52997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47689" y="86992"/>
            <a:ext cx="78486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An interesting pair of Simultaneous Equations</a:t>
            </a:r>
          </a:p>
        </p:txBody>
      </p:sp>
    </p:spTree>
    <p:extLst>
      <p:ext uri="{BB962C8B-B14F-4D97-AF65-F5344CB8AC3E}">
        <p14:creationId xmlns:p14="http://schemas.microsoft.com/office/powerpoint/2010/main" val="2414001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1882</TotalTime>
  <Words>2077</Words>
  <Application>Microsoft Office PowerPoint</Application>
  <PresentationFormat>On-screen Show (4:3)</PresentationFormat>
  <Paragraphs>414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3" baseType="lpstr">
      <vt:lpstr>Arial</vt:lpstr>
      <vt:lpstr>Bradley Hand ITC</vt:lpstr>
      <vt:lpstr>Calibri</vt:lpstr>
      <vt:lpstr>Cambria Math</vt:lpstr>
      <vt:lpstr>Comic Sans MS</vt:lpstr>
      <vt:lpstr>Office Theme</vt:lpstr>
      <vt:lpstr>An interesting pair of Simultaneous Equations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Note to Teacher</vt:lpstr>
      <vt:lpstr>RESOURCES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</dc:creator>
  <cp:lastModifiedBy>John Burke</cp:lastModifiedBy>
  <cp:revision>67</cp:revision>
  <cp:lastPrinted>2015-07-23T10:04:04Z</cp:lastPrinted>
  <dcterms:created xsi:type="dcterms:W3CDTF">2015-07-22T14:09:27Z</dcterms:created>
  <dcterms:modified xsi:type="dcterms:W3CDTF">2020-11-25T19:17:51Z</dcterms:modified>
</cp:coreProperties>
</file>